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notesSlides/notesSlide16.xml" ContentType="application/vnd.openxmlformats-officedocument.presentationml.notesSlide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notesSlides/notesSlide22.xml" ContentType="application/vnd.openxmlformats-officedocument.presentationml.notesSlide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6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7" r:id="rId3"/>
    <p:sldId id="334" r:id="rId4"/>
    <p:sldId id="333" r:id="rId5"/>
    <p:sldId id="290" r:id="rId6"/>
    <p:sldId id="289" r:id="rId7"/>
    <p:sldId id="292" r:id="rId8"/>
    <p:sldId id="343" r:id="rId9"/>
    <p:sldId id="291" r:id="rId10"/>
    <p:sldId id="307" r:id="rId11"/>
    <p:sldId id="344" r:id="rId12"/>
    <p:sldId id="336" r:id="rId13"/>
    <p:sldId id="345" r:id="rId14"/>
    <p:sldId id="338" r:id="rId15"/>
    <p:sldId id="346" r:id="rId16"/>
    <p:sldId id="340" r:id="rId17"/>
    <p:sldId id="341" r:id="rId18"/>
    <p:sldId id="348" r:id="rId19"/>
    <p:sldId id="349" r:id="rId20"/>
    <p:sldId id="313" r:id="rId21"/>
    <p:sldId id="350" r:id="rId22"/>
    <p:sldId id="270" r:id="rId23"/>
    <p:sldId id="327" r:id="rId24"/>
    <p:sldId id="351" r:id="rId25"/>
    <p:sldId id="281" r:id="rId26"/>
    <p:sldId id="332" r:id="rId27"/>
    <p:sldId id="287" r:id="rId28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C5FF99"/>
    <a:srgbClr val="00FF00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9625" autoAdjust="0"/>
  </p:normalViewPr>
  <p:slideViewPr>
    <p:cSldViewPr>
      <p:cViewPr varScale="1">
        <p:scale>
          <a:sx n="73" d="100"/>
          <a:sy n="73" d="100"/>
        </p:scale>
        <p:origin x="-127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5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88"/>
    </p:cViewPr>
  </p:sorterViewPr>
  <p:notesViewPr>
    <p:cSldViewPr>
      <p:cViewPr varScale="1">
        <p:scale>
          <a:sx n="53" d="100"/>
          <a:sy n="53" d="100"/>
        </p:scale>
        <p:origin x="-2952" y="-10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176399825022068E-2"/>
          <c:y val="4.4858665394098524E-2"/>
          <c:w val="0.9458231627296585"/>
          <c:h val="0.7797709377236971"/>
        </c:manualLayout>
      </c:layout>
      <c:bar3DChart>
        <c:barDir val="col"/>
        <c:grouping val="stacked"/>
        <c:ser>
          <c:idx val="0"/>
          <c:order val="0"/>
          <c:tx>
            <c:strRef>
              <c:f>'Слайд 3'!$A$6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FFFF00"/>
            </a:solidFill>
          </c:spPr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FFC000"/>
              </a:solidFill>
            </c:spPr>
          </c:dPt>
          <c:dPt>
            <c:idx val="4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1.3521981627296592E-2"/>
                  <c:y val="1.6735352853323327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7112204724409451E-2"/>
                  <c:y val="1.610125685397825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3757874015748042E-2"/>
                  <c:y val="1.840164339716072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514676290463692E-2"/>
                  <c:y val="6.9006162739352712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1792432195975503E-2"/>
                  <c:y val="9.2008216985803564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3'!$B$5:$F$5</c:f>
              <c:strCache>
                <c:ptCount val="5"/>
                <c:pt idx="0">
                  <c:v>Факт 2015 г.</c:v>
                </c:pt>
                <c:pt idx="1">
                  <c:v>Оценка 2016 г.</c:v>
                </c:pt>
                <c:pt idx="2">
                  <c:v>План на  2017</c:v>
                </c:pt>
                <c:pt idx="3">
                  <c:v>План на  2018</c:v>
                </c:pt>
                <c:pt idx="4">
                  <c:v>План на  2019</c:v>
                </c:pt>
              </c:strCache>
            </c:strRef>
          </c:cat>
          <c:val>
            <c:numRef>
              <c:f>'Слайд 3'!$B$6:$F$6</c:f>
              <c:numCache>
                <c:formatCode>#,##0</c:formatCode>
                <c:ptCount val="5"/>
                <c:pt idx="0">
                  <c:v>49441</c:v>
                </c:pt>
                <c:pt idx="1">
                  <c:v>54889</c:v>
                </c:pt>
                <c:pt idx="2">
                  <c:v>57698</c:v>
                </c:pt>
                <c:pt idx="3">
                  <c:v>59058</c:v>
                </c:pt>
                <c:pt idx="4">
                  <c:v>60882</c:v>
                </c:pt>
              </c:numCache>
            </c:numRef>
          </c:val>
        </c:ser>
        <c:ser>
          <c:idx val="1"/>
          <c:order val="1"/>
          <c:tx>
            <c:strRef>
              <c:f>'Слайд 3'!$A$7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Pt>
            <c:idx val="2"/>
            <c:spPr>
              <a:solidFill>
                <a:srgbClr val="00B05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Pt>
            <c:idx val="4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6.9444444444444467E-3"/>
                  <c:y val="2.3002054246450887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5277777777777779E-2"/>
                  <c:y val="1.840164339716063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2500000000000002E-2"/>
                  <c:y val="2.0701848821805809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8055555555555561E-2"/>
                  <c:y val="9.2008216985803564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3888888888888996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+mn-lt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'Слайд 3'!$B$5:$F$5</c:f>
              <c:strCache>
                <c:ptCount val="5"/>
                <c:pt idx="0">
                  <c:v>Факт 2015 г.</c:v>
                </c:pt>
                <c:pt idx="1">
                  <c:v>Оценка 2016 г.</c:v>
                </c:pt>
                <c:pt idx="2">
                  <c:v>План на  2017</c:v>
                </c:pt>
                <c:pt idx="3">
                  <c:v>План на  2018</c:v>
                </c:pt>
                <c:pt idx="4">
                  <c:v>План на  2019</c:v>
                </c:pt>
              </c:strCache>
            </c:strRef>
          </c:cat>
          <c:val>
            <c:numRef>
              <c:f>'Слайд 3'!$B$7:$F$7</c:f>
              <c:numCache>
                <c:formatCode>#,##0</c:formatCode>
                <c:ptCount val="5"/>
                <c:pt idx="0">
                  <c:v>301101</c:v>
                </c:pt>
                <c:pt idx="1">
                  <c:v>304727</c:v>
                </c:pt>
                <c:pt idx="2">
                  <c:v>306686</c:v>
                </c:pt>
                <c:pt idx="3">
                  <c:v>285793</c:v>
                </c:pt>
                <c:pt idx="4">
                  <c:v>274739</c:v>
                </c:pt>
              </c:numCache>
            </c:numRef>
          </c:val>
        </c:ser>
        <c:dLbls/>
        <c:shape val="cylinder"/>
        <c:axId val="71309568"/>
        <c:axId val="72986624"/>
        <c:axId val="0"/>
      </c:bar3DChart>
      <c:catAx>
        <c:axId val="7130956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72986624"/>
        <c:crosses val="autoZero"/>
        <c:auto val="1"/>
        <c:lblAlgn val="ctr"/>
        <c:lblOffset val="100"/>
      </c:catAx>
      <c:valAx>
        <c:axId val="72986624"/>
        <c:scaling>
          <c:orientation val="minMax"/>
        </c:scaling>
        <c:delete val="1"/>
        <c:axPos val="l"/>
        <c:numFmt formatCode="#,##0" sourceLinked="1"/>
        <c:tickLblPos val="nextTo"/>
        <c:crossAx val="71309568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txPr>
        <a:bodyPr/>
        <a:lstStyle/>
        <a:p>
          <a:pPr>
            <a:defRPr sz="16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solidFill>
      <a:schemeClr val="tx2">
        <a:lumMod val="20000"/>
        <a:lumOff val="80000"/>
      </a:schemeClr>
    </a:solidFill>
  </c:sp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8.0745099203536772E-2"/>
          <c:y val="0.1740457657482502"/>
          <c:w val="0.90938506832574151"/>
          <c:h val="0.81178930040637121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spPr>
              <a:solidFill>
                <a:srgbClr val="00B050"/>
              </a:solidFill>
            </c:spPr>
          </c:dPt>
          <c:dPt>
            <c:idx val="3"/>
            <c:spPr>
              <a:solidFill>
                <a:srgbClr val="0070C0"/>
              </a:solidFill>
            </c:spPr>
          </c:dPt>
          <c:dPt>
            <c:idx val="4"/>
            <c:spPr>
              <a:solidFill>
                <a:srgbClr val="00B0F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71%</a:t>
                    </a:r>
                    <a:endParaRPr lang="en-US"/>
                  </a:p>
                </c:rich>
              </c:tx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48%</a:t>
                    </a:r>
                    <a:endParaRPr lang="en-US" dirty="0"/>
                  </a:p>
                </c:rich>
              </c:tx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52%</a:t>
                    </a:r>
                    <a:endParaRPr lang="en-US" dirty="0"/>
                  </a:p>
                </c:rich>
              </c:tx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29%</a:t>
                    </a:r>
                    <a:endParaRPr lang="en-US"/>
                  </a:p>
                </c:rich>
              </c:tx>
              <c:showPercent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Percent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За счет целевых средств</c:v>
                </c:pt>
                <c:pt idx="2">
                  <c:v>Собственные доходы</c:v>
                </c:pt>
                <c:pt idx="3">
                  <c:v>Финансовая помощь, МБТ поселений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258072</c:v>
                </c:pt>
                <c:pt idx="1">
                  <c:v>0</c:v>
                </c:pt>
                <c:pt idx="2" formatCode="#,##0">
                  <c:v>55177</c:v>
                </c:pt>
                <c:pt idx="3" formatCode="#,##0">
                  <c:v>51135</c:v>
                </c:pt>
              </c:numCache>
            </c:numRef>
          </c:val>
        </c:ser>
        <c:dLbls/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4.9999952112600513E-2"/>
          <c:y val="1.5117367911501894E-2"/>
          <c:w val="0.89999997605630033"/>
          <c:h val="0.1959359758148938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9.0614931674258437E-2"/>
          <c:y val="0.152967080076093"/>
          <c:w val="0.90938506832574151"/>
          <c:h val="0.81178930040637121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spPr>
              <a:solidFill>
                <a:srgbClr val="0070C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Pt>
            <c:idx val="4"/>
            <c:spPr>
              <a:solidFill>
                <a:srgbClr val="00B0F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72%</a:t>
                    </a:r>
                    <a:endParaRPr lang="en-US" dirty="0"/>
                  </a:p>
                </c:rich>
              </c:tx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45%</a:t>
                    </a:r>
                    <a:endParaRPr lang="en-US" dirty="0"/>
                  </a:p>
                </c:rich>
              </c:tx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55%</a:t>
                    </a:r>
                    <a:endParaRPr lang="en-US" dirty="0"/>
                  </a:p>
                </c:rich>
              </c:tx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28%</a:t>
                    </a:r>
                    <a:endParaRPr lang="en-US" dirty="0"/>
                  </a:p>
                </c:rich>
              </c:tx>
              <c:showPercent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Percent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За счет целевых средств</c:v>
                </c:pt>
                <c:pt idx="2">
                  <c:v>Финансовая помощь, МБТ поселений</c:v>
                </c:pt>
                <c:pt idx="3">
                  <c:v>Собственные доходы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249721</c:v>
                </c:pt>
                <c:pt idx="1">
                  <c:v>0</c:v>
                </c:pt>
                <c:pt idx="2" formatCode="#,##0">
                  <c:v>42635</c:v>
                </c:pt>
                <c:pt idx="3" formatCode="#,##0">
                  <c:v>52494</c:v>
                </c:pt>
              </c:numCache>
            </c:numRef>
          </c:val>
        </c:ser>
        <c:dLbls/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8.2067112492551317E-2"/>
          <c:y val="3.2505973514679903E-2"/>
          <c:w val="0.89999997605630033"/>
          <c:h val="0.1959359758148938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9.0614931674258437E-2"/>
          <c:y val="0.152967080076093"/>
          <c:w val="0.90938506832574151"/>
          <c:h val="0.81178930040637121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spPr>
              <a:solidFill>
                <a:srgbClr val="0070C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Pt>
            <c:idx val="4"/>
            <c:spPr>
              <a:solidFill>
                <a:srgbClr val="00B0F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71%</a:t>
                    </a:r>
                    <a:endParaRPr lang="en-US"/>
                  </a:p>
                </c:rich>
              </c:tx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45%</a:t>
                    </a:r>
                    <a:endParaRPr lang="en-US" dirty="0"/>
                  </a:p>
                </c:rich>
              </c:tx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55%</a:t>
                    </a:r>
                    <a:endParaRPr lang="en-US" dirty="0"/>
                  </a:p>
                </c:rich>
              </c:tx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29%</a:t>
                    </a:r>
                    <a:endParaRPr lang="en-US"/>
                  </a:p>
                </c:rich>
              </c:tx>
              <c:showPercent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Percent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За счет целевых средств</c:v>
                </c:pt>
                <c:pt idx="2">
                  <c:v>Финансовая помощь, МБТ поселений</c:v>
                </c:pt>
                <c:pt idx="3">
                  <c:v>Собственные доходы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238430</c:v>
                </c:pt>
                <c:pt idx="1">
                  <c:v>0</c:v>
                </c:pt>
                <c:pt idx="2" formatCode="#,##0">
                  <c:v>42873</c:v>
                </c:pt>
                <c:pt idx="3" formatCode="#,##0">
                  <c:v>54318</c:v>
                </c:pt>
              </c:numCache>
            </c:numRef>
          </c:val>
        </c:ser>
        <c:dLbls/>
        <c:gapWidth val="100"/>
        <c:splitType val="pos"/>
        <c:splitPos val="2"/>
        <c:secondPieSize val="75"/>
        <c:serLines/>
      </c:of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Бюджетная потребность</c:v>
                </c:pt>
              </c:strCache>
            </c:strRef>
          </c:tx>
          <c:dPt>
            <c:idx val="0"/>
            <c:spPr>
              <a:solidFill>
                <a:srgbClr val="FFFF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spPr>
              <a:solidFill>
                <a:srgbClr val="00B0F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Percent val="1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Дефицит</c:v>
                </c:pt>
                <c:pt idx="1">
                  <c:v>Запланировано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32543</c:v>
                </c:pt>
                <c:pt idx="1">
                  <c:v>106312</c:v>
                </c:pt>
              </c:numCache>
            </c:numRef>
          </c:val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2.7131029179687334E-3"/>
          <c:y val="0.12253211202464356"/>
          <c:w val="0.99728692878765646"/>
          <c:h val="0.8766249756352206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0.19724891678702372"/>
                  <c:y val="-0.2228343499470048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283930599287776E-2"/>
                  <c:y val="3.7567245444805587E-2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0.35617247148556647"/>
                      <c:h val="0.17377786918302987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2998743625370066"/>
                  <c:y val="-2.3014442401325581E-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4.3215989870961459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1185826943515623E-2"/>
                  <c:y val="3.1195640541248688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1.9009441428828457E-2"/>
                  <c:y val="-2.4367463483024467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8378243125395103E-2"/>
                  <c:y val="-0.16894093641941577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15974958043009976"/>
                  <c:y val="-0.20129568626819477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.30078110790049883"/>
                  <c:y val="-7.1622051861670449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.27156233518963957"/>
                  <c:y val="-3.2537202379257467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#,##0">
                  <c:v>333852</c:v>
                </c:pt>
                <c:pt idx="1">
                  <c:v>30532</c:v>
                </c:pt>
              </c:numCache>
            </c:numRef>
          </c:val>
        </c:ser>
        <c:dLbls/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rotY val="200"/>
      <c:perspective val="30"/>
    </c:view3D>
    <c:plotArea>
      <c:layout/>
      <c:pie3DChart>
        <c:varyColors val="1"/>
        <c:dLbls/>
      </c:pie3DChart>
    </c:plotArea>
    <c:legend>
      <c:legendPos val="t"/>
      <c:layout>
        <c:manualLayout>
          <c:xMode val="edge"/>
          <c:yMode val="edge"/>
          <c:x val="3.3543541847357763E-2"/>
          <c:y val="1.5980524731644661E-2"/>
          <c:w val="0.94032327407132166"/>
          <c:h val="0.1013471456517873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rotY val="200"/>
      <c:perspective val="30"/>
    </c:view3D>
    <c:plotArea>
      <c:layout>
        <c:manualLayout>
          <c:layoutTarget val="inner"/>
          <c:xMode val="edge"/>
          <c:yMode val="edge"/>
          <c:x val="0"/>
          <c:y val="7.3327116921940924E-2"/>
          <c:w val="0.96109244781605407"/>
          <c:h val="0.6639016241286991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"/>
          <c:dPt>
            <c:idx val="0"/>
            <c:spPr>
              <a:solidFill>
                <a:srgbClr val="C5FF99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4"/>
            <c:spPr>
              <a:solidFill>
                <a:srgbClr val="7030A0"/>
              </a:solidFill>
            </c:spPr>
          </c:dPt>
          <c:dPt>
            <c:idx val="5"/>
            <c:spPr>
              <a:solidFill>
                <a:srgbClr val="00B0F0"/>
              </a:solidFill>
            </c:spPr>
          </c:dPt>
          <c:dPt>
            <c:idx val="7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0.14777891659997691"/>
                  <c:y val="0.18552770333453747"/>
                </c:manualLayout>
              </c:layout>
              <c:showVal val="1"/>
              <c:showCatName val="1"/>
              <c:showPercent val="1"/>
            </c:dLbl>
            <c:dLbl>
              <c:idx val="2"/>
              <c:layout>
                <c:manualLayout>
                  <c:x val="1.0706781952841414E-2"/>
                  <c:y val="-2.9103519835626673E-2"/>
                </c:manualLayout>
              </c:layout>
              <c:showVal val="1"/>
              <c:showCatName val="1"/>
              <c:showPercent val="1"/>
            </c:dLbl>
            <c:dLbl>
              <c:idx val="8"/>
              <c:layout>
                <c:manualLayout>
                  <c:x val="0.11170597645644902"/>
                  <c:y val="0.12871736591343266"/>
                </c:manualLayout>
              </c:layout>
              <c:showVal val="1"/>
              <c:showCatName val="1"/>
              <c:showPercent val="1"/>
            </c:dLbl>
            <c:showVal val="1"/>
            <c:showCatName val="1"/>
            <c:showPercent val="1"/>
            <c:showLeaderLines val="1"/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Образование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  <c:pt idx="6">
                  <c:v>Средства массовой информации</c:v>
                </c:pt>
                <c:pt idx="7">
                  <c:v>Межбюджетные трансферты</c:v>
                </c:pt>
                <c:pt idx="8">
                  <c:v>Прочие </c:v>
                </c:pt>
              </c:strCache>
            </c:strRef>
          </c:cat>
          <c:val>
            <c:numRef>
              <c:f>Лист1!$B$2:$B$10</c:f>
              <c:numCache>
                <c:formatCode>#,##0</c:formatCode>
                <c:ptCount val="9"/>
                <c:pt idx="0">
                  <c:v>33344</c:v>
                </c:pt>
                <c:pt idx="1">
                  <c:v>906</c:v>
                </c:pt>
                <c:pt idx="2">
                  <c:v>3160</c:v>
                </c:pt>
                <c:pt idx="3">
                  <c:v>276831</c:v>
                </c:pt>
                <c:pt idx="4">
                  <c:v>5612</c:v>
                </c:pt>
                <c:pt idx="5">
                  <c:v>9281</c:v>
                </c:pt>
                <c:pt idx="6">
                  <c:v>1076</c:v>
                </c:pt>
                <c:pt idx="7">
                  <c:v>32570</c:v>
                </c:pt>
                <c:pt idx="8">
                  <c:v>1603</c:v>
                </c:pt>
              </c:numCache>
            </c:numRef>
          </c:val>
        </c:ser>
        <c:dLbls/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4"/>
  <c:chart>
    <c:autoTitleDeleted val="1"/>
    <c:view3D>
      <c:rotX val="30"/>
      <c:rotY val="170"/>
      <c:perspective val="30"/>
    </c:view3D>
    <c:plotArea>
      <c:layout>
        <c:manualLayout>
          <c:layoutTarget val="inner"/>
          <c:xMode val="edge"/>
          <c:yMode val="edge"/>
          <c:x val="4.6215332458442705E-2"/>
          <c:y val="9.7725634556968533E-2"/>
          <c:w val="0.74517180664916916"/>
          <c:h val="0.7270082147740080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4"/>
          <c:dPt>
            <c:idx val="1"/>
            <c:spPr>
              <a:solidFill>
                <a:srgbClr val="FF0000"/>
              </a:solidFill>
            </c:spPr>
          </c:dPt>
          <c:dPt>
            <c:idx val="3"/>
            <c:spPr>
              <a:solidFill>
                <a:srgbClr val="00FF00"/>
              </a:solidFill>
            </c:spPr>
          </c:dPt>
          <c:dPt>
            <c:idx val="4"/>
          </c:dPt>
          <c:dPt>
            <c:idx val="5"/>
            <c:spPr>
              <a:solidFill>
                <a:srgbClr val="C5FF99"/>
              </a:solidFill>
            </c:spPr>
          </c:dPt>
          <c:dPt>
            <c:idx val="6"/>
            <c:spPr>
              <a:solidFill>
                <a:srgbClr val="FFFF00"/>
              </a:solidFill>
            </c:spPr>
          </c:dPt>
          <c:dPt>
            <c:idx val="7"/>
            <c:spPr>
              <a:solidFill>
                <a:srgbClr val="00B0F0"/>
              </a:solidFill>
            </c:spPr>
          </c:dPt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Лист1!$A$2:$A$9</c:f>
              <c:strCache>
                <c:ptCount val="8"/>
                <c:pt idx="0">
                  <c:v>Оплата труда и начисления на выплаты по оплате труда</c:v>
                </c:pt>
                <c:pt idx="1">
                  <c:v>Оплата работ, услуг</c:v>
                </c:pt>
                <c:pt idx="2">
                  <c:v>Обслуживание муниципального долга</c:v>
                </c:pt>
                <c:pt idx="3">
                  <c:v>Безвозмездные перечисления организациям</c:v>
                </c:pt>
                <c:pt idx="4">
                  <c:v>Безвозмездные перечисления бюджетам</c:v>
                </c:pt>
                <c:pt idx="5">
                  <c:v>Социальное обеспечение</c:v>
                </c:pt>
                <c:pt idx="6">
                  <c:v>Прочие расходы</c:v>
                </c:pt>
                <c:pt idx="7">
                  <c:v>Поступление нефинансовых активов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251298</c:v>
                </c:pt>
                <c:pt idx="1">
                  <c:v>43794</c:v>
                </c:pt>
                <c:pt idx="2">
                  <c:v>287</c:v>
                </c:pt>
                <c:pt idx="3">
                  <c:v>50</c:v>
                </c:pt>
                <c:pt idx="4">
                  <c:v>32570</c:v>
                </c:pt>
                <c:pt idx="5">
                  <c:v>5851</c:v>
                </c:pt>
                <c:pt idx="6">
                  <c:v>2735</c:v>
                </c:pt>
                <c:pt idx="7">
                  <c:v>27798</c:v>
                </c:pt>
              </c:numCache>
            </c:numRef>
          </c:val>
        </c:ser>
        <c:dLbls/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2.7131029179687334E-3"/>
          <c:y val="0.12253211202464356"/>
          <c:w val="0.99728692878765646"/>
          <c:h val="0.8766249756352206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1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spPr>
              <a:solidFill>
                <a:srgbClr val="00B0F0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Pt>
            <c:idx val="5"/>
            <c:spPr>
              <a:solidFill>
                <a:srgbClr val="00B050"/>
              </a:solidFill>
            </c:spPr>
          </c:dPt>
          <c:dPt>
            <c:idx val="6"/>
            <c:spPr>
              <a:solidFill>
                <a:srgbClr val="FF0000"/>
              </a:solidFill>
            </c:spPr>
          </c:dPt>
          <c:dPt>
            <c:idx val="7"/>
            <c:spPr>
              <a:solidFill>
                <a:srgbClr val="0070C0"/>
              </a:solidFill>
            </c:spPr>
          </c:dPt>
          <c:dPt>
            <c:idx val="8"/>
            <c:spPr>
              <a:solidFill>
                <a:srgbClr val="00FF00"/>
              </a:solidFill>
            </c:spPr>
          </c:dPt>
          <c:dLbls>
            <c:dLbl>
              <c:idx val="1"/>
              <c:layout/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.15647024405055865"/>
                  <c:y val="-0.10308876630175691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Гос.пошлина</c:v>
                </c:pt>
                <c:pt idx="4">
                  <c:v>Доходы от использования имущества</c:v>
                </c:pt>
                <c:pt idx="5">
                  <c:v>Доходы от продажи имущества</c:v>
                </c:pt>
                <c:pt idx="6">
                  <c:v>Плата за негативное воздействие на окружающую среду</c:v>
                </c:pt>
                <c:pt idx="7">
                  <c:v>Штрафы</c:v>
                </c:pt>
                <c:pt idx="8">
                  <c:v>Доходы от оказания платных услуг, административные платежи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38633</c:v>
                </c:pt>
                <c:pt idx="1">
                  <c:v>2763</c:v>
                </c:pt>
                <c:pt idx="2">
                  <c:v>3400</c:v>
                </c:pt>
                <c:pt idx="3">
                  <c:v>200</c:v>
                </c:pt>
                <c:pt idx="4">
                  <c:v>2158</c:v>
                </c:pt>
                <c:pt idx="5">
                  <c:v>81</c:v>
                </c:pt>
                <c:pt idx="6">
                  <c:v>642</c:v>
                </c:pt>
                <c:pt idx="7">
                  <c:v>1141</c:v>
                </c:pt>
                <c:pt idx="8">
                  <c:v>8680</c:v>
                </c:pt>
              </c:numCache>
            </c:numRef>
          </c:val>
        </c:ser>
        <c:dLbls/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2.9682647535444746E-4"/>
          <c:y val="0.11859314482298905"/>
          <c:w val="0.94989919840060733"/>
          <c:h val="0.8340531607599154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1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spPr>
              <a:solidFill>
                <a:srgbClr val="00B0F0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Pt>
            <c:idx val="5"/>
            <c:spPr>
              <a:solidFill>
                <a:srgbClr val="00B050"/>
              </a:solidFill>
            </c:spPr>
          </c:dPt>
          <c:dPt>
            <c:idx val="6"/>
            <c:spPr>
              <a:solidFill>
                <a:srgbClr val="FF0000"/>
              </a:solidFill>
            </c:spPr>
          </c:dPt>
          <c:dPt>
            <c:idx val="7"/>
            <c:spPr>
              <a:solidFill>
                <a:srgbClr val="0070C0"/>
              </a:solidFill>
            </c:spPr>
          </c:dPt>
          <c:dPt>
            <c:idx val="8"/>
            <c:spPr>
              <a:solidFill>
                <a:srgbClr val="00FF00"/>
              </a:solidFill>
            </c:spPr>
          </c:dPt>
          <c:dLbls>
            <c:dLbl>
              <c:idx val="1"/>
              <c:layout>
                <c:manualLayout>
                  <c:x val="0.14343966452182769"/>
                  <c:y val="5.2261673990246317E-2"/>
                </c:manualLayout>
              </c:layout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3564279629569519E-3"/>
                  <c:y val="0.14149840630734525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6.6600837454842188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4124422095382913E-3"/>
                  <c:y val="-2.3753586766221382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1.5846955204356023E-3"/>
                  <c:y val="-0.20187771282118078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19467174738230872"/>
                  <c:y val="-0.31143163211750424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.2708520132521548"/>
                  <c:y val="0.14596079362829423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Гос.пошлина</c:v>
                </c:pt>
                <c:pt idx="4">
                  <c:v>Доходы от использования имущества</c:v>
                </c:pt>
                <c:pt idx="5">
                  <c:v>Доходы от продажи имущества</c:v>
                </c:pt>
                <c:pt idx="6">
                  <c:v>Плата за негативное воздействие на окружающую среду</c:v>
                </c:pt>
                <c:pt idx="7">
                  <c:v>Штрафы</c:v>
                </c:pt>
                <c:pt idx="8">
                  <c:v>Доходы от оказания платных услуг, административные платежи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40200</c:v>
                </c:pt>
                <c:pt idx="1">
                  <c:v>2720</c:v>
                </c:pt>
                <c:pt idx="2">
                  <c:v>3400</c:v>
                </c:pt>
                <c:pt idx="3">
                  <c:v>70</c:v>
                </c:pt>
                <c:pt idx="4">
                  <c:v>2108</c:v>
                </c:pt>
                <c:pt idx="5">
                  <c:v>83</c:v>
                </c:pt>
                <c:pt idx="6">
                  <c:v>655</c:v>
                </c:pt>
                <c:pt idx="7">
                  <c:v>1141</c:v>
                </c:pt>
                <c:pt idx="8">
                  <c:v>8676</c:v>
                </c:pt>
              </c:numCache>
            </c:numRef>
          </c:val>
        </c:ser>
        <c:dLbls/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7.8263711439469696E-2"/>
          <c:y val="0"/>
          <c:w val="0.91932007554716144"/>
          <c:h val="0.8072338501550830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1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spPr>
              <a:solidFill>
                <a:srgbClr val="00B0F0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Pt>
            <c:idx val="5"/>
            <c:spPr>
              <a:solidFill>
                <a:srgbClr val="00B050"/>
              </a:solidFill>
            </c:spPr>
          </c:dPt>
          <c:dPt>
            <c:idx val="6"/>
            <c:spPr>
              <a:solidFill>
                <a:srgbClr val="FF0000"/>
              </a:solidFill>
            </c:spPr>
          </c:dPt>
          <c:dPt>
            <c:idx val="7"/>
            <c:spPr>
              <a:solidFill>
                <a:srgbClr val="0070C0"/>
              </a:solidFill>
            </c:spPr>
          </c:dPt>
          <c:dPt>
            <c:idx val="8"/>
            <c:spPr>
              <a:solidFill>
                <a:srgbClr val="00FF00"/>
              </a:solidFill>
            </c:spPr>
          </c:dPt>
          <c:dLbls>
            <c:dLbl>
              <c:idx val="1"/>
              <c:layout>
                <c:manualLayout>
                  <c:x val="0.14908188822901533"/>
                  <c:y val="6.5845442126179821E-2"/>
                </c:manualLayout>
              </c:layout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3.6503866550039045E-2"/>
                  <c:y val="0.20616857689764889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2060475283654046E-3"/>
                  <c:y val="0.1842657282159906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8.6070248845589951E-3"/>
                  <c:y val="0.16874718838161884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2.2015746294230219E-2"/>
                  <c:y val="-0.14434484510828491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10270264088303918"/>
                  <c:y val="-0.25935688384350741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.28451918584388652"/>
                  <c:y val="0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Гос.пошлина</c:v>
                </c:pt>
                <c:pt idx="4">
                  <c:v>Доходы от использования имущества</c:v>
                </c:pt>
                <c:pt idx="5">
                  <c:v>Доходы от продажи имущества</c:v>
                </c:pt>
                <c:pt idx="6">
                  <c:v>Плата за негативное воздействие на окружающую среду</c:v>
                </c:pt>
                <c:pt idx="7">
                  <c:v>Штрафы</c:v>
                </c:pt>
                <c:pt idx="8">
                  <c:v>Доходы от оказания платных услуг, административные платежи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41724</c:v>
                </c:pt>
                <c:pt idx="1">
                  <c:v>3062</c:v>
                </c:pt>
                <c:pt idx="2">
                  <c:v>3400</c:v>
                </c:pt>
                <c:pt idx="3">
                  <c:v>5</c:v>
                </c:pt>
                <c:pt idx="4">
                  <c:v>2108</c:v>
                </c:pt>
                <c:pt idx="5">
                  <c:v>85</c:v>
                </c:pt>
                <c:pt idx="6">
                  <c:v>674</c:v>
                </c:pt>
                <c:pt idx="7">
                  <c:v>1141</c:v>
                </c:pt>
                <c:pt idx="8">
                  <c:v>8683</c:v>
                </c:pt>
              </c:numCache>
            </c:numRef>
          </c:val>
        </c:ser>
        <c:dLbls/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25686849907650527"/>
          <c:y val="2.7638098000303622E-2"/>
          <c:w val="0.74313150092349778"/>
          <c:h val="0.8925854587194485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-0.28998219389512148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2718971502265763"/>
                  <c:y val="2.3703537799677115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48191</c:v>
                </c:pt>
                <c:pt idx="1">
                  <c:v>12691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FFFF99"/>
            </a:solidFill>
          </c:spPr>
          <c:dLbls>
            <c:dLbl>
              <c:idx val="0"/>
              <c:layout>
                <c:manualLayout>
                  <c:x val="-0.34491185374912631"/>
                  <c:y val="2.7970174603618998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2574437735194571"/>
                  <c:y val="4.7407075599354221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46390</c:v>
                </c:pt>
                <c:pt idx="1">
                  <c:v>12668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2017 год</c:v>
                </c:pt>
              </c:strCache>
            </c:strRef>
          </c:tx>
          <c:spPr>
            <a:solidFill>
              <a:srgbClr val="0070C0"/>
            </a:solidFill>
          </c:spPr>
          <c:dLbls>
            <c:dLbl>
              <c:idx val="0"/>
              <c:layout>
                <c:manualLayout>
                  <c:x val="-0.37396894504234396"/>
                  <c:y val="-8.691196791767962E-17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2718971502265769"/>
                  <c:y val="-2.1727991979419905E-17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Лист1!$D$2:$D$3</c:f>
              <c:numCache>
                <c:formatCode>#,##0</c:formatCode>
                <c:ptCount val="2"/>
                <c:pt idx="0">
                  <c:v>44996</c:v>
                </c:pt>
                <c:pt idx="1">
                  <c:v>12702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2016 год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-0.39313184643366905"/>
                  <c:y val="-7.1110613399032203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2285370201052162"/>
                  <c:y val="9.4814151198708459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Лист1!$E$2:$E$3</c:f>
              <c:numCache>
                <c:formatCode>#,##0</c:formatCode>
                <c:ptCount val="2"/>
                <c:pt idx="0">
                  <c:v>42550</c:v>
                </c:pt>
                <c:pt idx="1">
                  <c:v>12339</c:v>
                </c:pt>
              </c:numCache>
            </c:numRef>
          </c:val>
        </c:ser>
        <c:dLbls/>
        <c:axId val="80285696"/>
        <c:axId val="80287232"/>
      </c:barChart>
      <c:catAx>
        <c:axId val="80285696"/>
        <c:scaling>
          <c:orientation val="minMax"/>
        </c:scaling>
        <c:axPos val="l"/>
        <c:numFmt formatCode="General" sourceLinked="0"/>
        <c:tickLblPos val="nextTo"/>
        <c:crossAx val="80287232"/>
        <c:crosses val="autoZero"/>
        <c:auto val="1"/>
        <c:lblAlgn val="ctr"/>
        <c:lblOffset val="100"/>
      </c:catAx>
      <c:valAx>
        <c:axId val="80287232"/>
        <c:scaling>
          <c:orientation val="minMax"/>
        </c:scaling>
        <c:delete val="1"/>
        <c:axPos val="b"/>
        <c:majorGridlines/>
        <c:numFmt formatCode="#,##0" sourceLinked="1"/>
        <c:tickLblPos val="nextTo"/>
        <c:crossAx val="802856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229642077489688"/>
          <c:y val="6.6131563966889698E-2"/>
          <c:w val="0.12865895197768851"/>
          <c:h val="0.24400981737077374"/>
        </c:manualLayout>
      </c:layout>
    </c:legend>
    <c:plotVisOnly val="1"/>
    <c:dispBlanksAs val="gap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"/>
          <c:y val="8.1097718630552512E-2"/>
          <c:w val="1"/>
          <c:h val="0.914413485655187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безвозмездных поступлений в 2017 году</c:v>
                </c:pt>
              </c:strCache>
            </c:strRef>
          </c:tx>
          <c:explosion val="25"/>
          <c:dPt>
            <c:idx val="1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0.1274635380287647"/>
                  <c:y val="2.703125540369858E-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1769419296641368E-2"/>
                  <c:y val="6.8905822078544454E-2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1658292813783283"/>
                  <c:y val="-0.2843026367578305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2.0167544543385998E-2"/>
                  <c:y val="0.1006896971952643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5.8062303517871124E-2"/>
                  <c:y val="-3.9757552003135584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8.2441968286096567E-2"/>
                  <c:y val="-7.7626053360956349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25476014597413477"/>
                  <c:y val="-4.9641647302556061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4596082847430875E-2"/>
                  <c:y val="-0.15442779053165054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9.3195957844302846E-2"/>
                  <c:y val="-0.15565344712773077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.27156233518963974"/>
                  <c:y val="-3.2537202379257488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МБТ из бюджетов поселений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34823</c:v>
                </c:pt>
                <c:pt idx="1">
                  <c:v>43703</c:v>
                </c:pt>
                <c:pt idx="2">
                  <c:v>222791</c:v>
                </c:pt>
                <c:pt idx="3">
                  <c:v>5369</c:v>
                </c:pt>
              </c:numCache>
            </c:numRef>
          </c:val>
        </c:ser>
        <c:dLbls/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"/>
          <c:y val="8.1097718630552512E-2"/>
          <c:w val="1"/>
          <c:h val="0.914413485655187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безвозмездных поступлений в 2018 году</c:v>
                </c:pt>
              </c:strCache>
            </c:strRef>
          </c:tx>
          <c:explosion val="25"/>
          <c:dPt>
            <c:idx val="1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6.7878030135954566E-3"/>
                  <c:y val="0.1181237651048979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1769419296641368E-2"/>
                  <c:y val="6.8905822078544454E-2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1658292813783283"/>
                  <c:y val="-0.2843026367578305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2.0167544543385998E-2"/>
                  <c:y val="0.1006896971952643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5.8062303517871124E-2"/>
                  <c:y val="-3.9757552003135584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8.2441968286096567E-2"/>
                  <c:y val="-7.7626053360956349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25476014597413477"/>
                  <c:y val="-4.9641647302556061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4596082847430875E-2"/>
                  <c:y val="-0.15442779053165054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9.3195957844302846E-2"/>
                  <c:y val="-0.15565344712773077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.27156233518963974"/>
                  <c:y val="-3.2537202379257488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МБТ из бюджетов поселений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30823</c:v>
                </c:pt>
                <c:pt idx="1">
                  <c:v>27201</c:v>
                </c:pt>
                <c:pt idx="2">
                  <c:v>222400</c:v>
                </c:pt>
                <c:pt idx="3">
                  <c:v>5369</c:v>
                </c:pt>
              </c:numCache>
            </c:numRef>
          </c:val>
        </c:ser>
        <c:dLbls/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"/>
          <c:y val="8.1097718630552512E-2"/>
          <c:w val="1"/>
          <c:h val="0.914413485655187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безвозмездных поступлений в 2017 году</c:v>
                </c:pt>
              </c:strCache>
            </c:strRef>
          </c:tx>
          <c:explosion val="25"/>
          <c:dPt>
            <c:idx val="1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2.5214445492789367E-2"/>
                  <c:y val="0.11348331713877587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1769419296641368E-2"/>
                  <c:y val="6.8905822078544454E-2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1658292813783283"/>
                  <c:y val="-0.2843026367578305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3732702999832529E-3"/>
                  <c:y val="3.3374180976558183E-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5.8062303517871124E-2"/>
                  <c:y val="-3.9757552003135584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8.2441968286096567E-2"/>
                  <c:y val="-7.7626053360956349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25476014597413477"/>
                  <c:y val="-4.9641647302556061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4596082847430875E-2"/>
                  <c:y val="-0.15442779053165054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9.3195957844302846E-2"/>
                  <c:y val="-0.15565344712773077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.27156233518963974"/>
                  <c:y val="-3.2537202379257488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МБТ из бюджетов поселений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31060</c:v>
                </c:pt>
                <c:pt idx="1">
                  <c:v>27026</c:v>
                </c:pt>
                <c:pt idx="2">
                  <c:v>211284</c:v>
                </c:pt>
                <c:pt idx="3">
                  <c:v>5369</c:v>
                </c:pt>
              </c:numCache>
            </c:numRef>
          </c:val>
        </c:ser>
        <c:dLbls/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176399825022068E-2"/>
          <c:y val="4.4858665394098524E-2"/>
          <c:w val="0.9458231627296585"/>
          <c:h val="0.77977093772369721"/>
        </c:manualLayout>
      </c:layout>
      <c:bar3DChart>
        <c:barDir val="col"/>
        <c:grouping val="stacked"/>
        <c:ser>
          <c:idx val="0"/>
          <c:order val="0"/>
          <c:tx>
            <c:strRef>
              <c:f>'Слайд 3'!$A$6</c:f>
              <c:strCache>
                <c:ptCount val="1"/>
                <c:pt idx="0">
                  <c:v>Целевые средства</c:v>
                </c:pt>
              </c:strCache>
            </c:strRef>
          </c:tx>
          <c:spPr>
            <a:solidFill>
              <a:srgbClr val="FFFF00"/>
            </a:solidFill>
          </c:spPr>
          <c:dPt>
            <c:idx val="0"/>
            <c:spPr>
              <a:solidFill>
                <a:srgbClr val="FFC00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1.6299759405074367E-2"/>
                  <c:y val="9.8347365793880637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1556649168853843E-2"/>
                  <c:y val="1.84014622786233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3757874015747932E-2"/>
                  <c:y val="3.220287594503125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2368985126859142E-2"/>
                  <c:y val="2.070184882180580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1792432195975503E-2"/>
                  <c:y val="9.2008216985803547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3'!$B$5:$F$5</c:f>
              <c:strCache>
                <c:ptCount val="5"/>
                <c:pt idx="0">
                  <c:v>Факт 2015 г.</c:v>
                </c:pt>
                <c:pt idx="1">
                  <c:v>Оценка 2016 г.</c:v>
                </c:pt>
                <c:pt idx="2">
                  <c:v>План на  2017 г.</c:v>
                </c:pt>
                <c:pt idx="3">
                  <c:v>План на  2018 г.</c:v>
                </c:pt>
                <c:pt idx="4">
                  <c:v>План на  2019 г.</c:v>
                </c:pt>
              </c:strCache>
            </c:strRef>
          </c:cat>
          <c:val>
            <c:numRef>
              <c:f>'Слайд 3'!$B$6:$F$6</c:f>
              <c:numCache>
                <c:formatCode>#,##0</c:formatCode>
                <c:ptCount val="5"/>
                <c:pt idx="0">
                  <c:v>230996</c:v>
                </c:pt>
                <c:pt idx="1">
                  <c:v>233681</c:v>
                </c:pt>
                <c:pt idx="2">
                  <c:v>251508</c:v>
                </c:pt>
                <c:pt idx="3">
                  <c:v>243157</c:v>
                </c:pt>
                <c:pt idx="4">
                  <c:v>231866</c:v>
                </c:pt>
              </c:numCache>
            </c:numRef>
          </c:val>
        </c:ser>
        <c:ser>
          <c:idx val="1"/>
          <c:order val="1"/>
          <c:tx>
            <c:strRef>
              <c:f>'Слайд 3'!$A$7</c:f>
              <c:strCache>
                <c:ptCount val="1"/>
                <c:pt idx="0">
                  <c:v>Финансовая помощь</c:v>
                </c:pt>
              </c:strCache>
            </c:strRef>
          </c:tx>
          <c:spPr>
            <a:solidFill>
              <a:srgbClr val="00B050"/>
            </a:solidFill>
          </c:spPr>
          <c:dPt>
            <c:idx val="0"/>
            <c:spPr>
              <a:solidFill>
                <a:srgbClr val="00FF00"/>
              </a:solidFill>
            </c:spPr>
          </c:dPt>
          <c:dPt>
            <c:idx val="1"/>
            <c:spPr>
              <a:solidFill>
                <a:srgbClr val="00FF00"/>
              </a:solidFill>
            </c:spPr>
          </c:dPt>
          <c:dLbls>
            <c:dLbl>
              <c:idx val="0"/>
              <c:layout>
                <c:manualLayout>
                  <c:x val="1.5723270440251656E-2"/>
                  <c:y val="1.173708920187803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3757861635220225E-2"/>
                  <c:y val="2.9342723004695398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8736876640419949E-2"/>
                  <c:y val="6.266520274590192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3757874015748035E-2"/>
                  <c:y val="1.0866931123880371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1792432195975503E-2"/>
                  <c:y val="1.380123254787053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3'!$B$5:$F$5</c:f>
              <c:strCache>
                <c:ptCount val="5"/>
                <c:pt idx="0">
                  <c:v>Факт 2015 г.</c:v>
                </c:pt>
                <c:pt idx="1">
                  <c:v>Оценка 2016 г.</c:v>
                </c:pt>
                <c:pt idx="2">
                  <c:v>План на  2017 г.</c:v>
                </c:pt>
                <c:pt idx="3">
                  <c:v>План на  2018 г.</c:v>
                </c:pt>
                <c:pt idx="4">
                  <c:v>План на  2019 г.</c:v>
                </c:pt>
              </c:strCache>
            </c:strRef>
          </c:cat>
          <c:val>
            <c:numRef>
              <c:f>'Слайд 3'!$B$7:$F$7</c:f>
              <c:numCache>
                <c:formatCode>#,##0</c:formatCode>
                <c:ptCount val="5"/>
                <c:pt idx="0">
                  <c:v>62985</c:v>
                </c:pt>
                <c:pt idx="1">
                  <c:v>65719</c:v>
                </c:pt>
                <c:pt idx="2">
                  <c:v>49809</c:v>
                </c:pt>
                <c:pt idx="3">
                  <c:v>37267</c:v>
                </c:pt>
                <c:pt idx="4">
                  <c:v>37504</c:v>
                </c:pt>
              </c:numCache>
            </c:numRef>
          </c:val>
        </c:ser>
        <c:dLbls/>
        <c:shape val="cylinder"/>
        <c:axId val="77274496"/>
        <c:axId val="77325440"/>
        <c:axId val="0"/>
      </c:bar3DChart>
      <c:catAx>
        <c:axId val="7727449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77325440"/>
        <c:crosses val="autoZero"/>
        <c:auto val="1"/>
        <c:lblAlgn val="ctr"/>
        <c:lblOffset val="100"/>
      </c:catAx>
      <c:valAx>
        <c:axId val="77325440"/>
        <c:scaling>
          <c:orientation val="minMax"/>
        </c:scaling>
        <c:delete val="1"/>
        <c:axPos val="l"/>
        <c:numFmt formatCode="#,##0" sourceLinked="1"/>
        <c:tickLblPos val="nextTo"/>
        <c:crossAx val="77274496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txPr>
        <a:bodyPr/>
        <a:lstStyle/>
        <a:p>
          <a:pPr>
            <a:defRPr sz="16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solidFill>
      <a:schemeClr val="tx2">
        <a:lumMod val="20000"/>
        <a:lumOff val="80000"/>
      </a:schemeClr>
    </a:solidFill>
  </c:spPr>
  <c:externalData r:id="rId1"/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0.28595</cdr:x>
      <cdr:y>0.0868</cdr:y>
    </cdr:from>
    <cdr:to>
      <cdr:x>0.39805</cdr:x>
      <cdr:y>0.14089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614705" y="490435"/>
          <a:ext cx="1025043" cy="305612"/>
        </a:xfrm>
        <a:prstGeom xmlns:a="http://schemas.openxmlformats.org/drawingml/2006/main" prst="rect">
          <a:avLst/>
        </a:prstGeom>
        <a:solidFill xmlns:a="http://schemas.openxmlformats.org/drawingml/2006/main">
          <a:srgbClr val="00B0F0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359 616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0.19881</cdr:x>
      <cdr:y>0.34094</cdr:y>
    </cdr:from>
    <cdr:to>
      <cdr:x>0.30082</cdr:x>
      <cdr:y>0.43894</cdr:y>
    </cdr:to>
    <cdr:sp macro="" textlink="">
      <cdr:nvSpPr>
        <cdr:cNvPr id="11" name="Стрелка вправо 10"/>
        <cdr:cNvSpPr/>
      </cdr:nvSpPr>
      <cdr:spPr>
        <a:xfrm xmlns:a="http://schemas.openxmlformats.org/drawingml/2006/main">
          <a:off x="1817943" y="1926363"/>
          <a:ext cx="932769" cy="553707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+ 3 626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0.13275</cdr:x>
      <cdr:y>0.69881</cdr:y>
    </cdr:from>
    <cdr:to>
      <cdr:x>0.22159</cdr:x>
      <cdr:y>0.73307</cdr:y>
    </cdr:to>
    <cdr:sp macro="" textlink="">
      <cdr:nvSpPr>
        <cdr:cNvPr id="23" name="TextBox 6"/>
        <cdr:cNvSpPr txBox="1"/>
      </cdr:nvSpPr>
      <cdr:spPr>
        <a:xfrm xmlns:a="http://schemas.openxmlformats.org/drawingml/2006/main">
          <a:off x="1213878" y="3858282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14%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0.81096</cdr:x>
      <cdr:y>0.6872</cdr:y>
    </cdr:from>
    <cdr:to>
      <cdr:x>0.8998</cdr:x>
      <cdr:y>0.72146</cdr:y>
    </cdr:to>
    <cdr:sp macro="" textlink="">
      <cdr:nvSpPr>
        <cdr:cNvPr id="26" name="TextBox 6"/>
        <cdr:cNvSpPr txBox="1"/>
      </cdr:nvSpPr>
      <cdr:spPr>
        <a:xfrm xmlns:a="http://schemas.openxmlformats.org/drawingml/2006/main">
          <a:off x="7415440" y="3794227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18%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0.7437</cdr:x>
      <cdr:y>0.01534</cdr:y>
    </cdr:from>
    <cdr:to>
      <cdr:x>0.85031</cdr:x>
      <cdr:y>0.13067</cdr:y>
    </cdr:to>
    <cdr:sp macro="" textlink="">
      <cdr:nvSpPr>
        <cdr:cNvPr id="27" name="Стрелка вправо 26"/>
        <cdr:cNvSpPr/>
      </cdr:nvSpPr>
      <cdr:spPr>
        <a:xfrm xmlns:a="http://schemas.openxmlformats.org/drawingml/2006/main">
          <a:off x="6800432" y="86672"/>
          <a:ext cx="974843" cy="651624"/>
        </a:xfrm>
        <a:prstGeom xmlns:a="http://schemas.openxmlformats.org/drawingml/2006/main" prst="rightArrow">
          <a:avLst/>
        </a:prstGeom>
        <a:gradFill xmlns:a="http://schemas.openxmlformats.org/drawingml/2006/main" rotWithShape="1">
          <a:gsLst>
            <a:gs pos="0">
              <a:srgbClr val="6BB1C9">
                <a:shade val="60000"/>
              </a:srgbClr>
            </a:gs>
            <a:gs pos="33000">
              <a:srgbClr val="6BB1C9">
                <a:tint val="86500"/>
              </a:srgbClr>
            </a:gs>
            <a:gs pos="46750">
              <a:srgbClr val="6BB1C9">
                <a:tint val="71000"/>
                <a:satMod val="112000"/>
              </a:srgbClr>
            </a:gs>
            <a:gs pos="53000">
              <a:srgbClr val="6BB1C9">
                <a:tint val="71000"/>
                <a:satMod val="112000"/>
              </a:srgbClr>
            </a:gs>
            <a:gs pos="68000">
              <a:srgbClr val="6BB1C9">
                <a:tint val="86000"/>
              </a:srgbClr>
            </a:gs>
            <a:gs pos="100000">
              <a:srgbClr val="6BB1C9">
                <a:shade val="60000"/>
              </a:srgbClr>
            </a:gs>
          </a:gsLst>
          <a:lin ang="8350000" scaled="1"/>
        </a:gradFill>
        <a:ln xmlns:a="http://schemas.openxmlformats.org/drawingml/2006/main">
          <a:noFill/>
        </a:ln>
        <a:effectLst xmlns:a="http://schemas.openxmlformats.org/drawingml/2006/main">
          <a:outerShdw blurRad="190500" dist="228600" dir="2700000" sy="90000" rotWithShape="0">
            <a:srgbClr val="000000">
              <a:alpha val="25500"/>
            </a:srgbClr>
          </a:outerShdw>
        </a:effectLst>
        <a:scene3d xmlns:a="http://schemas.openxmlformats.org/drawingml/2006/main">
          <a:camera prst="orthographicFront" fov="0">
            <a:rot lat="0" lon="0" rev="0"/>
          </a:camera>
          <a:lightRig rig="soft" dir="tl">
            <a:rot lat="0" lon="0" rev="20100000"/>
          </a:lightRig>
        </a:scene3d>
        <a:sp3d xmlns:a="http://schemas.openxmlformats.org/drawingml/2006/main">
          <a:bevelT w="50800" h="50800"/>
        </a:sp3d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- 9 230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0.11515</cdr:x>
      <cdr:y>0.10328</cdr:y>
    </cdr:from>
    <cdr:to>
      <cdr:x>0.20399</cdr:x>
      <cdr:y>0.15532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052977" y="583553"/>
          <a:ext cx="812353" cy="294030"/>
        </a:xfrm>
        <a:prstGeom xmlns:a="http://schemas.openxmlformats.org/drawingml/2006/main" prst="rect">
          <a:avLst/>
        </a:prstGeom>
        <a:solidFill xmlns:a="http://schemas.openxmlformats.org/drawingml/2006/main">
          <a:srgbClr val="00B0F0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350 542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0.185</cdr:x>
      <cdr:y>0.01239</cdr:y>
    </cdr:from>
    <cdr:to>
      <cdr:x>0.28614</cdr:x>
      <cdr:y>0.10922</cdr:y>
    </cdr:to>
    <cdr:sp macro="" textlink="">
      <cdr:nvSpPr>
        <cdr:cNvPr id="20" name="Стрелка вправо 9"/>
        <cdr:cNvSpPr/>
      </cdr:nvSpPr>
      <cdr:spPr>
        <a:xfrm xmlns:a="http://schemas.openxmlformats.org/drawingml/2006/main">
          <a:off x="1691680" y="70018"/>
          <a:ext cx="924811" cy="547096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+ 9 074</a:t>
          </a:r>
          <a:endParaRPr lang="ru-RU" sz="1400" b="1" dirty="0">
            <a:solidFill>
              <a:srgbClr val="0000FF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0.20126</cdr:x>
      <cdr:y>0.14428</cdr:y>
    </cdr:from>
    <cdr:to>
      <cdr:x>0.28738</cdr:x>
      <cdr:y>0.17132</cdr:y>
    </cdr:to>
    <cdr:cxnSp macro="">
      <cdr:nvCxnSpPr>
        <cdr:cNvPr id="38" name="Прямая со стрелкой 29"/>
        <cdr:cNvCxnSpPr/>
      </cdr:nvCxnSpPr>
      <cdr:spPr>
        <a:xfrm xmlns:a="http://schemas.openxmlformats.org/drawingml/2006/main" flipV="1">
          <a:off x="1840290" y="796588"/>
          <a:ext cx="787494" cy="14932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0.29015</cdr:x>
      <cdr:y>0.02266</cdr:y>
    </cdr:from>
    <cdr:to>
      <cdr:x>0.38567</cdr:x>
      <cdr:y>0.06621</cdr:y>
    </cdr:to>
    <cdr:sp macro="" textlink="">
      <cdr:nvSpPr>
        <cdr:cNvPr id="40" name="TextBox 6"/>
        <cdr:cNvSpPr txBox="1"/>
      </cdr:nvSpPr>
      <cdr:spPr>
        <a:xfrm xmlns:a="http://schemas.openxmlformats.org/drawingml/2006/main">
          <a:off x="2653112" y="125133"/>
          <a:ext cx="873435" cy="2404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+</a:t>
          </a:r>
          <a:r>
            <a:rPr lang="ru-RU" sz="1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2,6</a:t>
          </a:r>
          <a:r>
            <a:rPr lang="en-US" sz="1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0.84786</cdr:x>
      <cdr:y>0.0605</cdr:y>
    </cdr:from>
    <cdr:to>
      <cdr:x>0.94338</cdr:x>
      <cdr:y>0.10405</cdr:y>
    </cdr:to>
    <cdr:sp macro="" textlink="">
      <cdr:nvSpPr>
        <cdr:cNvPr id="57" name="TextBox 6"/>
        <cdr:cNvSpPr txBox="1"/>
      </cdr:nvSpPr>
      <cdr:spPr>
        <a:xfrm xmlns:a="http://schemas.openxmlformats.org/drawingml/2006/main">
          <a:off x="7752821" y="334061"/>
          <a:ext cx="873435" cy="2404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-2,7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0.30313</cdr:x>
      <cdr:y>0.69794</cdr:y>
    </cdr:from>
    <cdr:to>
      <cdr:x>0.39197</cdr:x>
      <cdr:y>0.7322</cdr:y>
    </cdr:to>
    <cdr:sp macro="" textlink="">
      <cdr:nvSpPr>
        <cdr:cNvPr id="21" name="TextBox 6"/>
        <cdr:cNvSpPr txBox="1"/>
      </cdr:nvSpPr>
      <cdr:spPr>
        <a:xfrm xmlns:a="http://schemas.openxmlformats.org/drawingml/2006/main">
          <a:off x="2771800" y="3853520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15%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0.46056</cdr:x>
      <cdr:y>0.07976</cdr:y>
    </cdr:from>
    <cdr:to>
      <cdr:x>0.57266</cdr:x>
      <cdr:y>0.13385</cdr:y>
    </cdr:to>
    <cdr:sp macro="" textlink="">
      <cdr:nvSpPr>
        <cdr:cNvPr id="24" name="TextBox 1"/>
        <cdr:cNvSpPr txBox="1"/>
      </cdr:nvSpPr>
      <cdr:spPr>
        <a:xfrm xmlns:a="http://schemas.openxmlformats.org/drawingml/2006/main">
          <a:off x="4211392" y="440377"/>
          <a:ext cx="1025043" cy="298644"/>
        </a:xfrm>
        <a:prstGeom xmlns:a="http://schemas.openxmlformats.org/drawingml/2006/main" prst="rect">
          <a:avLst/>
        </a:prstGeom>
        <a:solidFill xmlns:a="http://schemas.openxmlformats.org/drawingml/2006/main">
          <a:srgbClr val="00B0F0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364 384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0.63317</cdr:x>
      <cdr:y>0.1085</cdr:y>
    </cdr:from>
    <cdr:to>
      <cdr:x>0.74527</cdr:x>
      <cdr:y>0.16259</cdr:y>
    </cdr:to>
    <cdr:sp macro="" textlink="">
      <cdr:nvSpPr>
        <cdr:cNvPr id="25" name="TextBox 1"/>
        <cdr:cNvSpPr txBox="1"/>
      </cdr:nvSpPr>
      <cdr:spPr>
        <a:xfrm xmlns:a="http://schemas.openxmlformats.org/drawingml/2006/main">
          <a:off x="5789739" y="599059"/>
          <a:ext cx="1025043" cy="298644"/>
        </a:xfrm>
        <a:prstGeom xmlns:a="http://schemas.openxmlformats.org/drawingml/2006/main" prst="rect">
          <a:avLst/>
        </a:prstGeom>
        <a:solidFill xmlns:a="http://schemas.openxmlformats.org/drawingml/2006/main">
          <a:srgbClr val="00B0F0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344 851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0.37542</cdr:x>
      <cdr:y>0.00703</cdr:y>
    </cdr:from>
    <cdr:to>
      <cdr:x>0.47656</cdr:x>
      <cdr:y>0.10386</cdr:y>
    </cdr:to>
    <cdr:sp macro="" textlink="">
      <cdr:nvSpPr>
        <cdr:cNvPr id="28" name="Стрелка вправо 27"/>
        <cdr:cNvSpPr/>
      </cdr:nvSpPr>
      <cdr:spPr>
        <a:xfrm xmlns:a="http://schemas.openxmlformats.org/drawingml/2006/main">
          <a:off x="3432876" y="39718"/>
          <a:ext cx="924811" cy="547096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+ 4 768</a:t>
          </a:r>
          <a:endParaRPr lang="ru-RU" sz="1400" b="1" dirty="0">
            <a:solidFill>
              <a:srgbClr val="0000FF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0.48819</cdr:x>
      <cdr:y>0.02481</cdr:y>
    </cdr:from>
    <cdr:to>
      <cdr:x>0.58371</cdr:x>
      <cdr:y>0.06836</cdr:y>
    </cdr:to>
    <cdr:sp macro="" textlink="">
      <cdr:nvSpPr>
        <cdr:cNvPr id="29" name="TextBox 6"/>
        <cdr:cNvSpPr txBox="1"/>
      </cdr:nvSpPr>
      <cdr:spPr>
        <a:xfrm xmlns:a="http://schemas.openxmlformats.org/drawingml/2006/main">
          <a:off x="4464052" y="137003"/>
          <a:ext cx="873435" cy="2404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+1,3</a:t>
          </a:r>
          <a:r>
            <a:rPr lang="en-US" sz="1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0.66765</cdr:x>
      <cdr:y>0.04804</cdr:y>
    </cdr:from>
    <cdr:to>
      <cdr:x>0.76317</cdr:x>
      <cdr:y>0.09159</cdr:y>
    </cdr:to>
    <cdr:sp macro="" textlink="">
      <cdr:nvSpPr>
        <cdr:cNvPr id="30" name="TextBox 6"/>
        <cdr:cNvSpPr txBox="1"/>
      </cdr:nvSpPr>
      <cdr:spPr>
        <a:xfrm xmlns:a="http://schemas.openxmlformats.org/drawingml/2006/main">
          <a:off x="6104989" y="265267"/>
          <a:ext cx="873435" cy="2404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-5,3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0.36802</cdr:x>
      <cdr:y>0.2947</cdr:y>
    </cdr:from>
    <cdr:to>
      <cdr:x>0.46875</cdr:x>
      <cdr:y>0.3927</cdr:y>
    </cdr:to>
    <cdr:sp macro="" textlink="">
      <cdr:nvSpPr>
        <cdr:cNvPr id="31" name="Стрелка вправо 30"/>
        <cdr:cNvSpPr/>
      </cdr:nvSpPr>
      <cdr:spPr>
        <a:xfrm xmlns:a="http://schemas.openxmlformats.org/drawingml/2006/main">
          <a:off x="3365146" y="1665069"/>
          <a:ext cx="921102" cy="553707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+ 1 959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0.5359</cdr:x>
      <cdr:y>0.35796</cdr:y>
    </cdr:from>
    <cdr:to>
      <cdr:x>0.63664</cdr:x>
      <cdr:y>0.45596</cdr:y>
    </cdr:to>
    <cdr:sp macro="" textlink="">
      <cdr:nvSpPr>
        <cdr:cNvPr id="32" name="Стрелка вправо 31"/>
        <cdr:cNvSpPr/>
      </cdr:nvSpPr>
      <cdr:spPr>
        <a:xfrm xmlns:a="http://schemas.openxmlformats.org/drawingml/2006/main">
          <a:off x="4900289" y="2022493"/>
          <a:ext cx="921102" cy="553707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- 20 893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0.70459</cdr:x>
      <cdr:y>0.37662</cdr:y>
    </cdr:from>
    <cdr:to>
      <cdr:x>0.80469</cdr:x>
      <cdr:y>0.47462</cdr:y>
    </cdr:to>
    <cdr:sp macro="" textlink="">
      <cdr:nvSpPr>
        <cdr:cNvPr id="33" name="Стрелка вправо 32"/>
        <cdr:cNvSpPr/>
      </cdr:nvSpPr>
      <cdr:spPr>
        <a:xfrm xmlns:a="http://schemas.openxmlformats.org/drawingml/2006/main">
          <a:off x="6442798" y="2127921"/>
          <a:ext cx="915268" cy="553707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- 11 054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0.7175</cdr:x>
      <cdr:y>0.34086</cdr:y>
    </cdr:from>
    <cdr:to>
      <cdr:x>0.81302</cdr:x>
      <cdr:y>0.38441</cdr:y>
    </cdr:to>
    <cdr:sp macro="" textlink="">
      <cdr:nvSpPr>
        <cdr:cNvPr id="34" name="TextBox 6"/>
        <cdr:cNvSpPr txBox="1"/>
      </cdr:nvSpPr>
      <cdr:spPr>
        <a:xfrm xmlns:a="http://schemas.openxmlformats.org/drawingml/2006/main">
          <a:off x="6560839" y="1925859"/>
          <a:ext cx="873435" cy="24606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-3,9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0.20119</cdr:x>
      <cdr:y>0.71981</cdr:y>
    </cdr:from>
    <cdr:to>
      <cdr:x>0.30233</cdr:x>
      <cdr:y>0.81664</cdr:y>
    </cdr:to>
    <cdr:sp macro="" textlink="">
      <cdr:nvSpPr>
        <cdr:cNvPr id="35" name="Стрелка вправо 34"/>
        <cdr:cNvSpPr/>
      </cdr:nvSpPr>
      <cdr:spPr>
        <a:xfrm xmlns:a="http://schemas.openxmlformats.org/drawingml/2006/main">
          <a:off x="1839687" y="4067006"/>
          <a:ext cx="924811" cy="547096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+ 5 448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0.23158</cdr:x>
      <cdr:y>0.63621</cdr:y>
    </cdr:from>
    <cdr:to>
      <cdr:x>0.46167</cdr:x>
      <cdr:y>0.69708</cdr:y>
    </cdr:to>
    <cdr:sp macro="" textlink="">
      <cdr:nvSpPr>
        <cdr:cNvPr id="2" name="TextBox 6"/>
        <cdr:cNvSpPr txBox="1"/>
      </cdr:nvSpPr>
      <cdr:spPr>
        <a:xfrm xmlns:a="http://schemas.openxmlformats.org/drawingml/2006/main">
          <a:off x="2172100" y="3792756"/>
          <a:ext cx="2158099" cy="36287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3 360 тыс. руб.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0.20068</cdr:x>
      <cdr:y>0.61021</cdr:y>
    </cdr:from>
    <cdr:to>
      <cdr:x>0.29971</cdr:x>
      <cdr:y>0.70821</cdr:y>
    </cdr:to>
    <cdr:sp macro="" textlink="">
      <cdr:nvSpPr>
        <cdr:cNvPr id="11" name="Стрелка вправо 10"/>
        <cdr:cNvSpPr/>
      </cdr:nvSpPr>
      <cdr:spPr>
        <a:xfrm xmlns:a="http://schemas.openxmlformats.org/drawingml/2006/main">
          <a:off x="1834998" y="3369133"/>
          <a:ext cx="905530" cy="54108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+ 2 685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0.54137</cdr:x>
      <cdr:y>0.59889</cdr:y>
    </cdr:from>
    <cdr:to>
      <cdr:x>0.64506</cdr:x>
      <cdr:y>0.69749</cdr:y>
    </cdr:to>
    <cdr:sp macro="" textlink="">
      <cdr:nvSpPr>
        <cdr:cNvPr id="17" name="Стрелка вправо 16"/>
        <cdr:cNvSpPr/>
      </cdr:nvSpPr>
      <cdr:spPr>
        <a:xfrm xmlns:a="http://schemas.openxmlformats.org/drawingml/2006/main">
          <a:off x="4950251" y="3306634"/>
          <a:ext cx="948161" cy="5443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- 8 351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0.13115</cdr:x>
      <cdr:y>0.44282</cdr:y>
    </cdr:from>
    <cdr:to>
      <cdr:x>0.20942</cdr:x>
      <cdr:y>0.48288</cdr:y>
    </cdr:to>
    <cdr:sp macro="" textlink="">
      <cdr:nvSpPr>
        <cdr:cNvPr id="23" name="TextBox 6"/>
        <cdr:cNvSpPr txBox="1"/>
      </cdr:nvSpPr>
      <cdr:spPr>
        <a:xfrm xmlns:a="http://schemas.openxmlformats.org/drawingml/2006/main">
          <a:off x="1199280" y="2444895"/>
          <a:ext cx="715661" cy="22119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79%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0.63527</cdr:x>
      <cdr:y>0.46287</cdr:y>
    </cdr:from>
    <cdr:to>
      <cdr:x>0.72411</cdr:x>
      <cdr:y>0.49713</cdr:y>
    </cdr:to>
    <cdr:sp macro="" textlink="">
      <cdr:nvSpPr>
        <cdr:cNvPr id="26" name="TextBox 6"/>
        <cdr:cNvSpPr txBox="1"/>
      </cdr:nvSpPr>
      <cdr:spPr>
        <a:xfrm xmlns:a="http://schemas.openxmlformats.org/drawingml/2006/main">
          <a:off x="5808889" y="2555603"/>
          <a:ext cx="812353" cy="18915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87%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0.21037</cdr:x>
      <cdr:y>0.01145</cdr:y>
    </cdr:from>
    <cdr:to>
      <cdr:x>0.31227</cdr:x>
      <cdr:y>0.10828</cdr:y>
    </cdr:to>
    <cdr:sp macro="" textlink="">
      <cdr:nvSpPr>
        <cdr:cNvPr id="20" name="Стрелка вправо 9"/>
        <cdr:cNvSpPr/>
      </cdr:nvSpPr>
      <cdr:spPr>
        <a:xfrm xmlns:a="http://schemas.openxmlformats.org/drawingml/2006/main">
          <a:off x="1923647" y="63231"/>
          <a:ext cx="931760" cy="534623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+ 5 419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0.20068</cdr:x>
      <cdr:y>0.16154</cdr:y>
    </cdr:from>
    <cdr:to>
      <cdr:x>0.28403</cdr:x>
      <cdr:y>0.19735</cdr:y>
    </cdr:to>
    <cdr:cxnSp macro="">
      <cdr:nvCxnSpPr>
        <cdr:cNvPr id="38" name="Прямая со стрелкой 29"/>
        <cdr:cNvCxnSpPr/>
      </cdr:nvCxnSpPr>
      <cdr:spPr>
        <a:xfrm xmlns:a="http://schemas.openxmlformats.org/drawingml/2006/main" flipV="1">
          <a:off x="1834998" y="891884"/>
          <a:ext cx="762212" cy="197759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0.29684</cdr:x>
      <cdr:y>0.05101</cdr:y>
    </cdr:from>
    <cdr:to>
      <cdr:x>0.39236</cdr:x>
      <cdr:y>0.09456</cdr:y>
    </cdr:to>
    <cdr:sp macro="" textlink="">
      <cdr:nvSpPr>
        <cdr:cNvPr id="40" name="TextBox 6"/>
        <cdr:cNvSpPr txBox="1"/>
      </cdr:nvSpPr>
      <cdr:spPr>
        <a:xfrm xmlns:a="http://schemas.openxmlformats.org/drawingml/2006/main">
          <a:off x="2714272" y="281661"/>
          <a:ext cx="873435" cy="2404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1,8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0.54084</cdr:x>
      <cdr:y>0.1511</cdr:y>
    </cdr:from>
    <cdr:to>
      <cdr:x>0.62638</cdr:x>
      <cdr:y>0.2063</cdr:y>
    </cdr:to>
    <cdr:cxnSp macro="">
      <cdr:nvCxnSpPr>
        <cdr:cNvPr id="43" name="Прямая со стрелкой 35"/>
        <cdr:cNvCxnSpPr/>
      </cdr:nvCxnSpPr>
      <cdr:spPr>
        <a:xfrm xmlns:a="http://schemas.openxmlformats.org/drawingml/2006/main">
          <a:off x="4945463" y="834283"/>
          <a:ext cx="782174" cy="304741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0.55469</cdr:x>
      <cdr:y>0.56103</cdr:y>
    </cdr:from>
    <cdr:to>
      <cdr:x>0.64353</cdr:x>
      <cdr:y>0.59529</cdr:y>
    </cdr:to>
    <cdr:sp macro="" textlink="">
      <cdr:nvSpPr>
        <cdr:cNvPr id="51" name="TextBox 6"/>
        <cdr:cNvSpPr txBox="1"/>
      </cdr:nvSpPr>
      <cdr:spPr>
        <a:xfrm xmlns:a="http://schemas.openxmlformats.org/drawingml/2006/main">
          <a:off x="5072066" y="3097585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-3,3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0.63193</cdr:x>
      <cdr:y>0.09551</cdr:y>
    </cdr:from>
    <cdr:to>
      <cdr:x>0.72745</cdr:x>
      <cdr:y>0.13906</cdr:y>
    </cdr:to>
    <cdr:sp macro="" textlink="">
      <cdr:nvSpPr>
        <cdr:cNvPr id="57" name="TextBox 6"/>
        <cdr:cNvSpPr txBox="1"/>
      </cdr:nvSpPr>
      <cdr:spPr>
        <a:xfrm xmlns:a="http://schemas.openxmlformats.org/drawingml/2006/main">
          <a:off x="5778348" y="527311"/>
          <a:ext cx="873435" cy="2404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-6,9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0.30313</cdr:x>
      <cdr:y>0.45276</cdr:y>
    </cdr:from>
    <cdr:to>
      <cdr:x>0.38139</cdr:x>
      <cdr:y>0.49282</cdr:y>
    </cdr:to>
    <cdr:sp macro="" textlink="">
      <cdr:nvSpPr>
        <cdr:cNvPr id="18" name="TextBox 6"/>
        <cdr:cNvSpPr txBox="1"/>
      </cdr:nvSpPr>
      <cdr:spPr>
        <a:xfrm xmlns:a="http://schemas.openxmlformats.org/drawingml/2006/main">
          <a:off x="2771800" y="2499807"/>
          <a:ext cx="715661" cy="22119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78%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0.20181</cdr:x>
      <cdr:y>0.21117</cdr:y>
    </cdr:from>
    <cdr:to>
      <cdr:x>0.30084</cdr:x>
      <cdr:y>0.30917</cdr:y>
    </cdr:to>
    <cdr:sp macro="" textlink="">
      <cdr:nvSpPr>
        <cdr:cNvPr id="19" name="Стрелка вправо 18"/>
        <cdr:cNvSpPr/>
      </cdr:nvSpPr>
      <cdr:spPr>
        <a:xfrm xmlns:a="http://schemas.openxmlformats.org/drawingml/2006/main">
          <a:off x="1845360" y="1165917"/>
          <a:ext cx="905530" cy="54108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+ 2 734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0.37836</cdr:x>
      <cdr:y>0.14009</cdr:y>
    </cdr:from>
    <cdr:to>
      <cdr:x>0.46171</cdr:x>
      <cdr:y>0.17591</cdr:y>
    </cdr:to>
    <cdr:cxnSp macro="">
      <cdr:nvCxnSpPr>
        <cdr:cNvPr id="24" name="Прямая со стрелкой 23"/>
        <cdr:cNvCxnSpPr/>
      </cdr:nvCxnSpPr>
      <cdr:spPr>
        <a:xfrm xmlns:a="http://schemas.openxmlformats.org/drawingml/2006/main" flipV="1">
          <a:off x="3459704" y="773491"/>
          <a:ext cx="762212" cy="197759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0.37122</cdr:x>
      <cdr:y>0.02287</cdr:y>
    </cdr:from>
    <cdr:to>
      <cdr:x>0.47312</cdr:x>
      <cdr:y>0.1197</cdr:y>
    </cdr:to>
    <cdr:sp macro="" textlink="">
      <cdr:nvSpPr>
        <cdr:cNvPr id="25" name="Стрелка вправо 24"/>
        <cdr:cNvSpPr/>
      </cdr:nvSpPr>
      <cdr:spPr>
        <a:xfrm xmlns:a="http://schemas.openxmlformats.org/drawingml/2006/main">
          <a:off x="3394449" y="126290"/>
          <a:ext cx="931760" cy="534623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+ 1 917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0.53654</cdr:x>
      <cdr:y>0.25921</cdr:y>
    </cdr:from>
    <cdr:to>
      <cdr:x>0.64023</cdr:x>
      <cdr:y>0.35781</cdr:y>
    </cdr:to>
    <cdr:sp macro="" textlink="">
      <cdr:nvSpPr>
        <cdr:cNvPr id="28" name="Стрелка вправо 27"/>
        <cdr:cNvSpPr/>
      </cdr:nvSpPr>
      <cdr:spPr>
        <a:xfrm xmlns:a="http://schemas.openxmlformats.org/drawingml/2006/main">
          <a:off x="4906126" y="1431168"/>
          <a:ext cx="948161" cy="5443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- 12 542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0.5468</cdr:x>
      <cdr:y>0.2042</cdr:y>
    </cdr:from>
    <cdr:to>
      <cdr:x>0.63564</cdr:x>
      <cdr:y>0.23846</cdr:y>
    </cdr:to>
    <cdr:sp macro="" textlink="">
      <cdr:nvSpPr>
        <cdr:cNvPr id="29" name="TextBox 6"/>
        <cdr:cNvSpPr txBox="1"/>
      </cdr:nvSpPr>
      <cdr:spPr>
        <a:xfrm xmlns:a="http://schemas.openxmlformats.org/drawingml/2006/main">
          <a:off x="4999959" y="1127445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-25,2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0.71122</cdr:x>
      <cdr:y>0.19075</cdr:y>
    </cdr:from>
    <cdr:to>
      <cdr:x>0.79676</cdr:x>
      <cdr:y>0.24594</cdr:y>
    </cdr:to>
    <cdr:cxnSp macro="">
      <cdr:nvCxnSpPr>
        <cdr:cNvPr id="30" name="Прямая со стрелкой 29"/>
        <cdr:cNvCxnSpPr/>
      </cdr:nvCxnSpPr>
      <cdr:spPr>
        <a:xfrm xmlns:a="http://schemas.openxmlformats.org/drawingml/2006/main">
          <a:off x="6503401" y="1053151"/>
          <a:ext cx="782174" cy="304741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0.81615</cdr:x>
      <cdr:y>0.11372</cdr:y>
    </cdr:from>
    <cdr:to>
      <cdr:x>0.91167</cdr:x>
      <cdr:y>0.15727</cdr:y>
    </cdr:to>
    <cdr:sp macro="" textlink="">
      <cdr:nvSpPr>
        <cdr:cNvPr id="31" name="TextBox 6"/>
        <cdr:cNvSpPr txBox="1"/>
      </cdr:nvSpPr>
      <cdr:spPr>
        <a:xfrm xmlns:a="http://schemas.openxmlformats.org/drawingml/2006/main">
          <a:off x="7462888" y="627871"/>
          <a:ext cx="873435" cy="2404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-3,9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0.80469</cdr:x>
      <cdr:y>0.46541</cdr:y>
    </cdr:from>
    <cdr:to>
      <cdr:x>0.89353</cdr:x>
      <cdr:y>0.49967</cdr:y>
    </cdr:to>
    <cdr:sp macro="" textlink="">
      <cdr:nvSpPr>
        <cdr:cNvPr id="32" name="TextBox 6"/>
        <cdr:cNvSpPr txBox="1"/>
      </cdr:nvSpPr>
      <cdr:spPr>
        <a:xfrm xmlns:a="http://schemas.openxmlformats.org/drawingml/2006/main">
          <a:off x="7358066" y="2569660"/>
          <a:ext cx="812353" cy="18915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86%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0.70599</cdr:x>
      <cdr:y>0.63346</cdr:y>
    </cdr:from>
    <cdr:to>
      <cdr:x>0.80969</cdr:x>
      <cdr:y>0.73206</cdr:y>
    </cdr:to>
    <cdr:sp macro="" textlink="">
      <cdr:nvSpPr>
        <cdr:cNvPr id="33" name="Стрелка вправо 32"/>
        <cdr:cNvSpPr/>
      </cdr:nvSpPr>
      <cdr:spPr>
        <a:xfrm xmlns:a="http://schemas.openxmlformats.org/drawingml/2006/main">
          <a:off x="6455612" y="3497511"/>
          <a:ext cx="948161" cy="5443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- 11 291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0.71585</cdr:x>
      <cdr:y>0.5714</cdr:y>
    </cdr:from>
    <cdr:to>
      <cdr:x>0.80469</cdr:x>
      <cdr:y>0.60566</cdr:y>
    </cdr:to>
    <cdr:sp macro="" textlink="">
      <cdr:nvSpPr>
        <cdr:cNvPr id="34" name="TextBox 6"/>
        <cdr:cNvSpPr txBox="1"/>
      </cdr:nvSpPr>
      <cdr:spPr>
        <a:xfrm xmlns:a="http://schemas.openxmlformats.org/drawingml/2006/main">
          <a:off x="6545713" y="3154852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-4,6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0.70566</cdr:x>
      <cdr:y>0.26607</cdr:y>
    </cdr:from>
    <cdr:to>
      <cdr:x>0.80469</cdr:x>
      <cdr:y>0.36407</cdr:y>
    </cdr:to>
    <cdr:sp macro="" textlink="">
      <cdr:nvSpPr>
        <cdr:cNvPr id="35" name="Стрелка вправо 34"/>
        <cdr:cNvSpPr/>
      </cdr:nvSpPr>
      <cdr:spPr>
        <a:xfrm xmlns:a="http://schemas.openxmlformats.org/drawingml/2006/main">
          <a:off x="6452536" y="1469056"/>
          <a:ext cx="905530" cy="54108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+ 237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E73C50-2302-4CDA-B251-3C19F88E2B27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A77D45-ADD4-420E-8EC5-916ECAC88B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4434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1E0BC3-CAAD-4D01-BC2D-353A755ABC01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4B5262-1FC4-426E-9DC1-FE665D5D01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3396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89292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безвозмездных поступлений в районный бюджет на 2015 год и на плановый период определен в соответствии с проектом Иркутской области «Об областном бюджете на 2015 год и на плановый период 2016 и 2017 годов».</a:t>
            </a: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межбюджетных трансфертов, предоставляемых в 2015 году из бюджетов поселений Зиминского района, на осуществление части полномочий по решению вопросов местного значения в соответствии с заключенными соглашениями сформирован на уровне показателей 2014 года, так как на момент формирования проекта районного бюджета решения по передаче полномочий не приняты. В связи с этим объем указанных средств из бюджетов поселений в дальнейшем будет уточнен.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42524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безвозмездных поступлений в районный бюджет на 2015 год и на плановый период определен в соответствии с проектом Иркутской области «Об областном бюджете на 2015 год и на плановый период 2016 и 2017 годов».</a:t>
            </a: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межбюджетных трансфертов, предоставляемых в 2015 году из бюджетов поселений Зиминского района, на осуществление части полномочий по решению вопросов местного значения в соответствии с заключенными соглашениями сформирован на уровне показателей 2014 года, так как на момент формирования проекта районного бюджета решения по передаче полномочий не приняты. В связи с этим объем указанных средств из бюджетов поселений в дальнейшем будет уточнен.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52194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Общий объем доходов районного бюджета на 2015 год планируется в сумме 303 135 тыс. рублей, что на 132 547 тыс. рублей (-30,4 %) меньше ожидаемых доходов 2014 года, из них: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налоговые и неналоговые доходы составят 42 988 тыс. рублей, что на 149 тыс. рублей (+0,3%) больше объема ожидаемых поступлений текущего года.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безвозмездные поступления составят 260 147 тыс. рублей, что на 132 696 тыс. рублей (-33,8%) меньше объема ожидаемых поступлений текущего года.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общем объеме доходов районного бюджета доля налоговых и неналоговых доходов в 2014 году составляет 9,8% и безвозмездных поступлений 90,2%.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общем объеме доходов районного бюджета доля налоговых и неналоговых доходов в 2015 году составит 14,2% и безвозмездных поступлений 85,8%.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доходов районного бюджета на плановый период 2016-2017 года составит 304 661 тыс. рублей (+0,5% к 2015 году) и 313 577 тыс. рублей (+2,9% к 2016 году) соответственно. При этом объем налоговых и неналоговых доходов в 2016 году составит 46 006 тыс. рублей (+7,0% к 2015 году), а в 2017 году 48 272 тыс. рублей (+4,9 % к 2016 году). Объем безвозмездных поступлений в 2016 году планируется в размере 258 655 тыс. рублей (-0,6% к 2015 году), объем безвозмездных поступлений в 2017 году планируется в размере 265 305 тыс. рублей (+2,6% к 2016 году).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69140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Нормативы отчислений налоговых и неналоговых доходов</a:t>
            </a:r>
            <a:r>
              <a:rPr lang="ru-RU" baseline="0" dirty="0" smtClean="0"/>
              <a:t> в бюджет муниципального образования устанавливаются Бюджетным кодексом РФ и законом Иркутской области № 74-ОЗ. В условиях действующего на сегодняшний день законодательства нормативы отчислений установлены следующим образом.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56347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Основным доходным источником, в части налоговых и неналоговых поступлений, формирующим доходную часть местного бюджета, является налог на доходы физических лиц, на долю которого приходится в 2014 году - 75,0%,</a:t>
            </a:r>
            <a:r>
              <a:rPr lang="ru-RU" sz="1200" b="0" i="0" baseline="0" dirty="0" smtClean="0">
                <a:solidFill>
                  <a:schemeClr val="hlink"/>
                </a:solidFill>
                <a:latin typeface="Times New Roman" pitchFamily="18" charset="0"/>
              </a:rPr>
              <a:t> в 2015 году – 82,7%.</a:t>
            </a:r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74652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Нормативы отчислений налоговых и неналоговых доходов</a:t>
            </a:r>
            <a:r>
              <a:rPr lang="ru-RU" baseline="0" dirty="0" smtClean="0"/>
              <a:t> в бюджет муниципального образования устанавливаются Бюджетным кодексом РФ и законом Иркутской области № 74-ОЗ. В условиях действующего на сегодняшний день законодательства нормативы отчислений установлены следующим образом.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95454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Нормативы отчислений налоговых и неналоговых доходов</a:t>
            </a:r>
            <a:r>
              <a:rPr lang="ru-RU" baseline="0" dirty="0" smtClean="0"/>
              <a:t> в бюджет муниципального образования устанавливаются Бюджетным кодексом РФ и законом Иркутской области № 74-ОЗ. В условиях действующего на сегодняшний день законодательства нормативы отчислений установлены следующим образом.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27466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Структура расходов по функциональной классификации в 2015 году выглядит следующим образом:</a:t>
            </a:r>
          </a:p>
          <a:p>
            <a:r>
              <a:rPr lang="ru-RU" dirty="0" smtClean="0"/>
              <a:t>Раздел</a:t>
            </a:r>
            <a:r>
              <a:rPr lang="ru-RU" baseline="0" dirty="0" smtClean="0"/>
              <a:t> образование занимает 79%;</a:t>
            </a:r>
          </a:p>
          <a:p>
            <a:r>
              <a:rPr lang="ru-RU" baseline="0" dirty="0" smtClean="0"/>
              <a:t>Общегосударственные вопросы 12 %</a:t>
            </a:r>
          </a:p>
          <a:p>
            <a:r>
              <a:rPr lang="ru-RU" baseline="0" dirty="0" smtClean="0"/>
              <a:t>Социальная политика 3,3%</a:t>
            </a:r>
          </a:p>
          <a:p>
            <a:r>
              <a:rPr lang="ru-RU" baseline="0" dirty="0" smtClean="0"/>
              <a:t>Культура, кинематография 2,5%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29810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Нормативы отчислений налоговых и неналоговых доходов</a:t>
            </a:r>
            <a:r>
              <a:rPr lang="ru-RU" baseline="0" dirty="0" smtClean="0"/>
              <a:t> в бюджет муниципального образования устанавливаются Бюджетным кодексом РФ и законом Иркутской области № 74-ОЗ. В условиях действующего на сегодняшний день законодательства нормативы отчислений установлены следующим образом.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22764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Структура</a:t>
            </a:r>
            <a:r>
              <a:rPr lang="ru-RU" baseline="0" dirty="0" smtClean="0"/>
              <a:t> расходов бюджета муниципального района по экономической классификации выглядит следующим образом:</a:t>
            </a:r>
          </a:p>
          <a:p>
            <a:pPr>
              <a:buFontTx/>
              <a:buChar char="-"/>
            </a:pPr>
            <a:r>
              <a:rPr lang="ru-RU" baseline="0" dirty="0" smtClean="0"/>
              <a:t>68,3 % от всех расходов бюджета (207 153 тыс. рублей) приходится на безвозмездные перечисления организациям, в виде субсидии на выполнение муниципального задания;</a:t>
            </a:r>
          </a:p>
          <a:p>
            <a:pPr>
              <a:buFontTx/>
              <a:buChar char="-"/>
            </a:pPr>
            <a:r>
              <a:rPr lang="ru-RU" baseline="0" dirty="0" smtClean="0"/>
              <a:t>22,3 % (67 723 тыс. рублей) составляют расходы на оплату труда и начисления на неё;</a:t>
            </a:r>
          </a:p>
          <a:p>
            <a:pPr>
              <a:buFontTx/>
              <a:buChar char="-"/>
            </a:pPr>
            <a:r>
              <a:rPr lang="ru-RU" baseline="0" dirty="0" smtClean="0"/>
              <a:t> 3,9 % (11 886 тыс. рублей) составляют расходы на оплату работ, услуг, которые включают в себя расходы на: услуги связи, транспортные услуги, коммунальные услуги, арендную плату за пользование имуществом, оплату работ и услуг по содержанию имущества и прочие работы и услуги;</a:t>
            </a:r>
          </a:p>
          <a:p>
            <a:pPr>
              <a:buFontTx/>
              <a:buChar char="-"/>
            </a:pPr>
            <a:r>
              <a:rPr lang="ru-RU" baseline="0" dirty="0" smtClean="0"/>
              <a:t>1,7 % (5 030 тыс. рублей) составляют расходы на приобретение основных средств и материальных запасов;</a:t>
            </a:r>
          </a:p>
          <a:p>
            <a:pPr>
              <a:buFontTx/>
              <a:buChar char="-"/>
            </a:pPr>
            <a:r>
              <a:rPr lang="ru-RU" baseline="0" dirty="0" smtClean="0"/>
              <a:t>1,5 % (4 674 тыс. рублей) составляют расходы на социальное обеспечение: пенсии муниципальным служащим, выплаты почетным гражданам Зиминского района;</a:t>
            </a:r>
          </a:p>
          <a:p>
            <a:pPr>
              <a:buFontTx/>
              <a:buChar char="-"/>
            </a:pPr>
            <a:r>
              <a:rPr lang="ru-RU" baseline="0" dirty="0" smtClean="0"/>
              <a:t>1,8 % (5 575 тыс. рублей) составляют расходы по безвозмездным перечислениям бюджетам: районный фонд финансовой поддержки поселений;</a:t>
            </a:r>
          </a:p>
          <a:p>
            <a:pPr>
              <a:buFontTx/>
              <a:buChar char="-"/>
            </a:pPr>
            <a:r>
              <a:rPr lang="ru-RU" baseline="0" dirty="0" smtClean="0"/>
              <a:t>0,4 % (1 282 тыс. рублей) прочие расходы: уплата налогов, </a:t>
            </a:r>
            <a:r>
              <a:rPr lang="ru-RU" baseline="0" dirty="0" err="1" smtClean="0"/>
              <a:t>гос.пошлины</a:t>
            </a:r>
            <a:r>
              <a:rPr lang="ru-RU" baseline="0" dirty="0" smtClean="0"/>
              <a:t>, нотариальные услуги, представительские расходы и т.д.;</a:t>
            </a:r>
          </a:p>
          <a:p>
            <a:pPr>
              <a:buFontTx/>
              <a:buChar char="-"/>
            </a:pPr>
            <a:r>
              <a:rPr lang="ru-RU" baseline="0" dirty="0" smtClean="0"/>
              <a:t>0,04 % (108 тыс. рублей) составляют расходы на обслуживание муниципального долга: уплата процентов за пользование бюджетного кредита.</a:t>
            </a:r>
          </a:p>
          <a:p>
            <a:pPr>
              <a:buFontTx/>
              <a:buChar char="-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4159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91284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Порядок формирования и использования бюджетных ассигнований муниципального дорожного фонда Зиминского районного муниципального образования утвержден решением Думы Зиминского муниципального района от 27.11.2013 г. № 321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35348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Порядок формирования и использования бюджетных ассигнований муниципального дорожного фонда Зиминского районного муниципального образования утвержден решением Думы Зиминского муниципального района от 27.11.2013 г. № 321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3401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целях финансирования</a:t>
            </a:r>
            <a:r>
              <a:rPr lang="ru-RU" baseline="0" dirty="0" smtClean="0"/>
              <a:t> дефицита бюджета муниципального района планируется привлечение кредитов от бюджета Иркутской области и кредитных организаций в объеме  2 000 тыс. рублей в 2015 году и 1 000 тыс. рублей в 2017 году.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59066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целях финансирования</a:t>
            </a:r>
            <a:r>
              <a:rPr lang="ru-RU" baseline="0" dirty="0" smtClean="0"/>
              <a:t> дефицита бюджета муниципального района планируется привлечение кредитов от бюджета Иркутской области и кредитных организаций в объеме  2 000 тыс. рублей в 2015 году и 1 000 тыс. рублей в 2016 году.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401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Основными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целями п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ри формировании проекта районного бюджета на 2015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год и плановый период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являлись: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lvl="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Обеспечение сбалансированности районного бюджета в среднесрочной перспективе, что означает формирование расходной части районного бюджета исходя из реальных доходных источников;</a:t>
            </a:r>
          </a:p>
          <a:p>
            <a:pPr marL="228600" lvl="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Выполнение «майских» указов Президента РФ;</a:t>
            </a:r>
          </a:p>
          <a:p>
            <a:pPr marL="228600" lvl="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Оптимизация и повышение эффективности бюджетных расходов;</a:t>
            </a:r>
          </a:p>
          <a:p>
            <a:pPr marL="228600" lvl="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Реализация ответственной бюджетной политики, базовыми принципами которой являются исполнение наиболее значимых действующих расходных обязательств и принятие взвешенных решений по вновь принимаемым расходным обязательствам районного бюджета;</a:t>
            </a:r>
          </a:p>
          <a:p>
            <a:pPr marL="228600" lvl="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Недопущение необоснованной кредиторской задолженности.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Формирование основных параметров районного бюджета на 2015 год и плановый период осуществлено в соответствии с требованиями действующего бюджетного и налогового законодательства с учетом планируемых с 2015 года изменений. Также учтены ожидаемые параметры исполнения районного бюджета на 2014 год, основные параметры  прогноза социально-экономического развития Зиминского районного муниципального образования на 2015 год и на период до 2017 года.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438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9350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Нормативы отчислений налоговых и неналоговых доходов</a:t>
            </a:r>
            <a:r>
              <a:rPr lang="ru-RU" baseline="0" dirty="0" smtClean="0"/>
              <a:t> в бюджет муниципального образования устанавливаются Бюджетным кодексом РФ и законом Иркутской области № 74-ОЗ. В условиях действующего на сегодняшний день законодательства нормативы отчислений установлены следующим образом.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95183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Общий объем доходов районного бюджета на 2015 год планируется в сумме 303 135 тыс. рублей, что на 132 547 тыс. рублей (-30,4 %) меньше ожидаемых доходов 2014 года, из них: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налоговые и неналоговые доходы составят 42 988 тыс. рублей, что на 149 тыс. рублей (+0,3%) больше объема ожидаемых поступлений текущего года.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безвозмездные поступления составят 260 147 тыс. рублей, что на 132 696 тыс. рублей (-33,8%) меньше объема ожидаемых поступлений текущего года.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общем объеме доходов районного бюджета доля налоговых и неналоговых доходов в 2014 году составляет 9,8% и безвозмездных поступлений 90,2%.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общем объеме доходов районного бюджета доля налоговых и неналоговых доходов в 2015 году составит 14,2% и безвозмездных поступлений 85,8%.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доходов районного бюджета на плановый период 2016-2017 года составит 304 661 тыс. рублей (+0,5% к 2015 году) и 313 577 тыс. рублей (+2,9% к 2016 году) соответственно. При этом объем налоговых и неналоговых доходов в 2016 году составит 46 006 тыс. рублей (+7,0% к 2015 году), а в 2017 году 48 272 тыс. рублей (+4,9 % к 2016 году). Объем безвозмездных поступлений в 2016 году планируется в размере 258 655 тыс. рублей (-0,6% к 2015 году), объем безвозмездных поступлений в 2017 году планируется в размере 265 305 тыс. рублей (+2,6% к 2016 году).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10575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Основным доходным источником, в части налоговых и неналоговых поступлений, формирующим доходную часть местного бюджета, является налог на доходы физических лиц, на долю которого приходится в 2014 году - 75,0%,</a:t>
            </a:r>
            <a:r>
              <a:rPr lang="ru-RU" sz="1200" b="0" i="0" baseline="0" dirty="0" smtClean="0">
                <a:solidFill>
                  <a:schemeClr val="hlink"/>
                </a:solidFill>
                <a:latin typeface="Times New Roman" pitchFamily="18" charset="0"/>
              </a:rPr>
              <a:t> в 2015 году – 82,7%.</a:t>
            </a:r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5250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Основным доходным источником, в части налоговых и неналоговых поступлений, формирующим доходную часть местного бюджета, является налог на доходы физических лиц, на долю которого приходится в 2014 году - 75,0%,</a:t>
            </a:r>
            <a:r>
              <a:rPr lang="ru-RU" sz="1200" b="0" i="0" baseline="0" dirty="0" smtClean="0">
                <a:solidFill>
                  <a:schemeClr val="hlink"/>
                </a:solidFill>
                <a:latin typeface="Times New Roman" pitchFamily="18" charset="0"/>
              </a:rPr>
              <a:t> в 2015 году – 82,7%.</a:t>
            </a:r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70122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0" i="0" u="none" dirty="0" smtClean="0"/>
              <a:t>Динамика</a:t>
            </a:r>
            <a:r>
              <a:rPr lang="ru-RU" b="0" i="0" u="none" baseline="0" dirty="0" smtClean="0"/>
              <a:t> поступлений в бюджет налоговых доходов прогнозируется положительной и составит в 2015 году + 3,7% (+ 1 433 тыс. рублей), в 2016 году + 7,4% (+2 949 тыс. рублей), в 2017 году + 5,2% (+2 231  тыс. рублей).</a:t>
            </a:r>
          </a:p>
          <a:p>
            <a:r>
              <a:rPr lang="ru-RU" b="0" i="0" u="none" baseline="0" dirty="0" smtClean="0"/>
              <a:t>Снижение неналоговых доходов в 2015 году планируется на – 30,3%  (1 284 тыс. рублей), в 2016 и 2017 годах планируется увеличение поступлений на +2,3% и +1,2% соответственно.  </a:t>
            </a:r>
            <a:endParaRPr lang="ru-RU" b="0" i="0" u="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6441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AFA1-8A09-485A-8C7A-D719FA8F76B4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FC087-15F6-42CF-B090-084F6A01A308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624CA-B06A-4AC6-BAEE-F20C78473201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066CC-A995-4359-B3E7-AE0C705C8AB9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F1774-9BEB-4DCA-BA69-4DFA0454D001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1E226-9703-4E5E-A251-9FFCE3959389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B3CE3-F996-45D5-9FB8-E013683176AD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C4D5A-F5A3-43CF-9A5C-2FD69BD7103D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D296D-BFC0-490B-80F9-0ED4ED82E773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9565-F75B-4BB2-BA18-194CB94C9BB3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EFA0140-EFDD-4219-9B8C-B7C8BD41AE23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hdr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701183"/>
            <a:ext cx="8429684" cy="2517716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0000FF"/>
                </a:solidFill>
                <a:effectLst/>
                <a:latin typeface="+mn-lt"/>
              </a:rPr>
              <a:t/>
            </a:r>
            <a:br>
              <a:rPr lang="ru-RU" sz="3200" dirty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>бюджет</a:t>
            </a:r>
            <a:b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>Зиминского районного муниципального образования</a:t>
            </a:r>
            <a:b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>2017-2019</a:t>
            </a:r>
            <a:endParaRPr lang="ru-RU" sz="3200" dirty="0">
              <a:solidFill>
                <a:srgbClr val="0000FF"/>
              </a:solidFill>
              <a:effectLst/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6453336"/>
            <a:ext cx="8458200" cy="404664"/>
          </a:xfrm>
        </p:spPr>
        <p:txBody>
          <a:bodyPr>
            <a:norm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Финансовое управление Зиминского района</a:t>
            </a:r>
            <a:endParaRPr lang="ru-RU" sz="1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http://www.vseflagi.ru/upload/symbolics/coa/normal/irkutskaya/ziminskiy_co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7202"/>
            <a:ext cx="1152128" cy="147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78261" y="4797152"/>
            <a:ext cx="8429684" cy="1082968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800" b="1" kern="1200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/>
            </a:r>
            <a:b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к проекту решения думы Зиминского муниципального района «Об </a:t>
            </a:r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утверждении бюджета Зиминского районного</a:t>
            </a:r>
          </a:p>
          <a:p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муниципального образования на 2017 год </a:t>
            </a:r>
          </a:p>
          <a:p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и на плановый период 2018 и 2019 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годов»</a:t>
            </a:r>
            <a:endParaRPr lang="ru-RU" sz="1600" dirty="0">
              <a:solidFill>
                <a:srgbClr val="0000FF"/>
              </a:soli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13468535"/>
              </p:ext>
            </p:extLst>
          </p:nvPr>
        </p:nvGraphicFramePr>
        <p:xfrm>
          <a:off x="467544" y="707886"/>
          <a:ext cx="8890770" cy="6072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1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СТРУКТУРА МЕЖБЮДЖЕТНЫХ ТРАНСФЕРТОВ НА 2017 ГОД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097885" y="4684879"/>
            <a:ext cx="1656184" cy="36004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222 791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4427984" y="1549290"/>
            <a:ext cx="1656184" cy="36004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34 823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5904148" y="2132856"/>
            <a:ext cx="1656184" cy="36004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43 703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131840" y="2099713"/>
            <a:ext cx="1656184" cy="36004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5 369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404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049404468"/>
              </p:ext>
            </p:extLst>
          </p:nvPr>
        </p:nvGraphicFramePr>
        <p:xfrm>
          <a:off x="-252536" y="1268760"/>
          <a:ext cx="4824536" cy="4071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1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9258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СТРУКТУРА МЕЖБЮДЖЕТНЫХ ТРАНСФЕРТОВ НА 2018-2019 ГОДЫ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graphicFrame>
        <p:nvGraphicFramePr>
          <p:cNvPr id="13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98455030"/>
              </p:ext>
            </p:extLst>
          </p:nvPr>
        </p:nvGraphicFramePr>
        <p:xfrm>
          <a:off x="4139952" y="2780928"/>
          <a:ext cx="4824536" cy="3783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"/>
          <p:cNvSpPr txBox="1"/>
          <p:nvPr/>
        </p:nvSpPr>
        <p:spPr>
          <a:xfrm>
            <a:off x="1547664" y="1016732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2018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6300192" y="1988840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2019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343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556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/>
          </a:p>
        </p:txBody>
      </p:sp>
      <p:sp>
        <p:nvSpPr>
          <p:cNvPr id="7" name="Дата 2"/>
          <p:cNvSpPr>
            <a:spLocks noGrp="1"/>
          </p:cNvSpPr>
          <p:nvPr>
            <p:ph type="dt" sz="half" idx="10"/>
          </p:nvPr>
        </p:nvSpPr>
        <p:spPr>
          <a:xfrm>
            <a:off x="5072066" y="6492875"/>
            <a:ext cx="2286000" cy="365125"/>
          </a:xfrm>
        </p:spPr>
        <p:txBody>
          <a:bodyPr/>
          <a:lstStyle/>
          <a:p>
            <a:fld id="{4C378FFA-0BD4-45AA-A1B1-F7511C3C856B}" type="datetime1">
              <a:rPr lang="ru-RU" smtClean="0"/>
              <a:pPr/>
              <a:t>14.12.2016</a:t>
            </a:fld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858000" y="6492875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51700201"/>
              </p:ext>
            </p:extLst>
          </p:nvPr>
        </p:nvGraphicFramePr>
        <p:xfrm>
          <a:off x="0" y="836712"/>
          <a:ext cx="9144000" cy="5521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МЕЖБЮДЖЕТНЫЕ ТРАНСФЕРТЫ ИЗ БЮДЖЕТА ИРКУТСКОЙ ОБЛАСТИ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5123724" y="850366"/>
            <a:ext cx="902920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- 20 893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15272" y="42860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21" name="TextBox 6"/>
          <p:cNvSpPr txBox="1"/>
          <p:nvPr/>
        </p:nvSpPr>
        <p:spPr>
          <a:xfrm>
            <a:off x="4346448" y="3376186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83%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1208586" y="1989448"/>
            <a:ext cx="626412" cy="41031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21%</a:t>
            </a:r>
          </a:p>
        </p:txBody>
      </p:sp>
      <p:sp>
        <p:nvSpPr>
          <p:cNvPr id="26" name="TextBox 6"/>
          <p:cNvSpPr txBox="1"/>
          <p:nvPr/>
        </p:nvSpPr>
        <p:spPr>
          <a:xfrm>
            <a:off x="4326209" y="1904121"/>
            <a:ext cx="571504" cy="21002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17%</a:t>
            </a:r>
          </a:p>
        </p:txBody>
      </p:sp>
      <p:sp>
        <p:nvSpPr>
          <p:cNvPr id="29" name="TextBox 6"/>
          <p:cNvSpPr txBox="1"/>
          <p:nvPr/>
        </p:nvSpPr>
        <p:spPr>
          <a:xfrm>
            <a:off x="5889875" y="2077267"/>
            <a:ext cx="571504" cy="32249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13%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115615" y="1493308"/>
            <a:ext cx="812353" cy="294030"/>
          </a:xfrm>
          <a:prstGeom prst="rect">
            <a:avLst/>
          </a:prstGeom>
          <a:solidFill>
            <a:srgbClr val="C5FF99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293 981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2597210" y="1434566"/>
            <a:ext cx="812353" cy="294030"/>
          </a:xfrm>
          <a:prstGeom prst="rect">
            <a:avLst/>
          </a:prstGeom>
          <a:solidFill>
            <a:srgbClr val="C5FF99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299 400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2714272" y="1935990"/>
            <a:ext cx="715661" cy="221195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22%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1840837" y="3971609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1,2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1918500" y="1853999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+4,3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4246581" y="1357141"/>
            <a:ext cx="812353" cy="294030"/>
          </a:xfrm>
          <a:prstGeom prst="rect">
            <a:avLst/>
          </a:prstGeom>
          <a:solidFill>
            <a:srgbClr val="C5FF99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301 317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6"/>
          <p:cNvSpPr txBox="1"/>
          <p:nvPr/>
        </p:nvSpPr>
        <p:spPr>
          <a:xfrm>
            <a:off x="4315906" y="1028053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+0,6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3363078" y="4028876"/>
            <a:ext cx="957329" cy="54108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+ 17 827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3372631" y="2134472"/>
            <a:ext cx="963131" cy="54108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- 15 910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3432540" y="3845693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+7,6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6"/>
          <p:cNvSpPr txBox="1"/>
          <p:nvPr/>
        </p:nvSpPr>
        <p:spPr>
          <a:xfrm>
            <a:off x="3405024" y="1976225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- 24,2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1"/>
          <p:cNvSpPr txBox="1"/>
          <p:nvPr/>
        </p:nvSpPr>
        <p:spPr>
          <a:xfrm>
            <a:off x="5719242" y="1651171"/>
            <a:ext cx="812353" cy="294030"/>
          </a:xfrm>
          <a:prstGeom prst="rect">
            <a:avLst/>
          </a:prstGeom>
          <a:solidFill>
            <a:srgbClr val="C5FF99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280 424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1"/>
          <p:cNvSpPr txBox="1"/>
          <p:nvPr/>
        </p:nvSpPr>
        <p:spPr>
          <a:xfrm>
            <a:off x="7257380" y="1795083"/>
            <a:ext cx="812353" cy="294030"/>
          </a:xfrm>
          <a:prstGeom prst="rect">
            <a:avLst/>
          </a:prstGeom>
          <a:solidFill>
            <a:srgbClr val="C5FF99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269 370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право 34"/>
          <p:cNvSpPr/>
          <p:nvPr/>
        </p:nvSpPr>
        <p:spPr>
          <a:xfrm>
            <a:off x="6607611" y="1085654"/>
            <a:ext cx="902920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- 11 054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6"/>
          <p:cNvSpPr txBox="1"/>
          <p:nvPr/>
        </p:nvSpPr>
        <p:spPr>
          <a:xfrm>
            <a:off x="7428508" y="2217110"/>
            <a:ext cx="571504" cy="32249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14%</a:t>
            </a:r>
          </a:p>
        </p:txBody>
      </p:sp>
      <p:sp>
        <p:nvSpPr>
          <p:cNvPr id="37" name="TextBox 6"/>
          <p:cNvSpPr txBox="1"/>
          <p:nvPr/>
        </p:nvSpPr>
        <p:spPr>
          <a:xfrm>
            <a:off x="6480042" y="2134472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+0,6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78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48761318"/>
              </p:ext>
            </p:extLst>
          </p:nvPr>
        </p:nvGraphicFramePr>
        <p:xfrm>
          <a:off x="311719" y="707886"/>
          <a:ext cx="8508752" cy="5645928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052369"/>
                <a:gridCol w="864096"/>
                <a:gridCol w="864096"/>
                <a:gridCol w="864096"/>
                <a:gridCol w="864095"/>
              </a:tblGrid>
              <a:tr h="5692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Целевые МБТ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2018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2019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4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233 681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251 508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243 157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231 866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672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Субсидия на формирование районных фондов финансовой поддержки поселений Иркутской области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28 718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20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757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20 582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56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Субвенции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на выполнение переданных полномочий государственных полномочий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10 108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7 583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7 193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6 789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Субвенции на обеспечение государственных гарантий реализации прав на получение общедоступного и бесплатного образования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209 670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215 207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215 207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204 495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Субсидии на создание в общеобразовательных организациях условий для занятий физической культурой и спортом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1 244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512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Субсидия на реализацию мероприятий по модернизации объектов теплоснабжения и подготовке к отопительному сезону объектов коммунальной инфраструктуры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9 300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192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на 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оплату стоимости набора продуктов питания для детей в оздоровительных лагерях с дневным пребыванием детей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569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05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Субсидии на приобретение школьных автобусов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2 590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Межбюджетные трансферты на государственную поддержку муниципальных учреждений культуры</a:t>
                      </a:r>
                      <a:r>
                        <a:rPr kumimoji="0" lang="ru-RU" sz="1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лучших работников муниципальных учреждений культуры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200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ЦЕЛЕВЫЕ МЕЖБЮДЖЕТНЫЕ ТРАНСФЕРТЫ ИЗ БЮДЖЕТА ИРКУТСКОЙ ОБЛАСТИ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22590" y="338554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01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10645-F89B-4178-AB6D-39117E836B37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14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4215763260"/>
              </p:ext>
            </p:extLst>
          </p:nvPr>
        </p:nvGraphicFramePr>
        <p:xfrm>
          <a:off x="2627784" y="836712"/>
          <a:ext cx="633670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8864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РАСХОДЫ БЮДЖЕТА НА 2017 ГОД</a:t>
            </a:r>
            <a:endParaRPr lang="ru-RU" sz="24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1" name="Содержимое 2"/>
          <p:cNvSpPr>
            <a:spLocks noGrp="1"/>
          </p:cNvSpPr>
          <p:nvPr>
            <p:ph sz="half" idx="1"/>
          </p:nvPr>
        </p:nvSpPr>
        <p:spPr>
          <a:xfrm>
            <a:off x="0" y="1556792"/>
            <a:ext cx="3205020" cy="51454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364 384 </a:t>
            </a:r>
            <a:r>
              <a:rPr lang="ru-RU" sz="2400" b="1" dirty="0" smtClean="0"/>
              <a:t>тыс. руб.</a:t>
            </a:r>
            <a:r>
              <a:rPr lang="ru-RU" sz="2400" dirty="0" smtClean="0"/>
              <a:t>, </a:t>
            </a:r>
          </a:p>
          <a:p>
            <a:pPr marL="0" indent="0">
              <a:buNone/>
            </a:pPr>
            <a:r>
              <a:rPr lang="ru-RU" sz="2400" dirty="0" smtClean="0"/>
              <a:t>из них: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400" dirty="0"/>
              <a:t>з</a:t>
            </a:r>
            <a:r>
              <a:rPr lang="ru-RU" sz="2400" dirty="0" smtClean="0"/>
              <a:t>а счет целевых средств - </a:t>
            </a:r>
          </a:p>
          <a:p>
            <a:pPr lvl="0">
              <a:buNone/>
            </a:pPr>
            <a:r>
              <a:rPr lang="ru-RU" sz="2400" b="1" dirty="0" smtClean="0"/>
              <a:t>     </a:t>
            </a:r>
            <a:r>
              <a:rPr lang="ru-RU" sz="2400" b="1" dirty="0" smtClean="0">
                <a:solidFill>
                  <a:srgbClr val="0000FF"/>
                </a:solidFill>
              </a:rPr>
              <a:t>258 072</a:t>
            </a:r>
            <a:r>
              <a:rPr lang="ru-RU" sz="2400" b="1" dirty="0" smtClean="0"/>
              <a:t>тыс. руб.</a:t>
            </a:r>
            <a:endParaRPr lang="ru-RU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/>
              <a:t>за счет собственных средств - 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     106 312 </a:t>
            </a:r>
            <a:r>
              <a:rPr lang="ru-RU" sz="2400" b="1" dirty="0" smtClean="0"/>
              <a:t>тыс. руб. </a:t>
            </a:r>
          </a:p>
          <a:p>
            <a:pPr algn="ctr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67560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10645-F89B-4178-AB6D-39117E836B37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15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763046939"/>
              </p:ext>
            </p:extLst>
          </p:nvPr>
        </p:nvGraphicFramePr>
        <p:xfrm>
          <a:off x="3707904" y="1035877"/>
          <a:ext cx="5140932" cy="3489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21215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РАСХОДЫ БЮДЖЕТА НА ПЛАНОВЙ ПЕРИОД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2018, 2019 ГОДЫ</a:t>
            </a:r>
            <a:endParaRPr lang="ru-RU" sz="24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1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174462"/>
            <a:ext cx="3205020" cy="2296756"/>
          </a:xfrm>
          <a:ln>
            <a:solidFill>
              <a:srgbClr val="0000FF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 smtClean="0">
                <a:solidFill>
                  <a:srgbClr val="0000FF"/>
                </a:solidFill>
              </a:rPr>
              <a:t>344 851 </a:t>
            </a:r>
            <a:r>
              <a:rPr lang="ru-RU" sz="1800" b="1" dirty="0" smtClean="0"/>
              <a:t>тыс. руб.</a:t>
            </a:r>
            <a:r>
              <a:rPr lang="ru-RU" sz="1800" dirty="0" smtClean="0"/>
              <a:t>, </a:t>
            </a:r>
          </a:p>
          <a:p>
            <a:pPr marL="0" indent="0">
              <a:buNone/>
            </a:pPr>
            <a:r>
              <a:rPr lang="ru-RU" sz="1800" dirty="0" smtClean="0"/>
              <a:t>из них: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dirty="0"/>
              <a:t>з</a:t>
            </a:r>
            <a:r>
              <a:rPr lang="ru-RU" sz="1800" dirty="0" smtClean="0"/>
              <a:t>а счет целевых средств - </a:t>
            </a:r>
          </a:p>
          <a:p>
            <a:pPr lvl="0">
              <a:buNone/>
            </a:pPr>
            <a:r>
              <a:rPr lang="ru-RU" sz="1800" b="1" dirty="0" smtClean="0"/>
              <a:t>      </a:t>
            </a:r>
            <a:r>
              <a:rPr lang="ru-RU" sz="1800" b="1" dirty="0" smtClean="0">
                <a:solidFill>
                  <a:srgbClr val="0000FF"/>
                </a:solidFill>
              </a:rPr>
              <a:t>249 721 </a:t>
            </a:r>
            <a:r>
              <a:rPr lang="ru-RU" sz="1800" b="1" dirty="0" smtClean="0"/>
              <a:t>тыс. руб.</a:t>
            </a:r>
            <a:endParaRPr lang="ru-RU" sz="18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за счет собственных средств - </a:t>
            </a:r>
          </a:p>
          <a:p>
            <a:pPr lvl="0">
              <a:buNone/>
            </a:pPr>
            <a:r>
              <a:rPr lang="ru-RU" sz="1800" b="1" dirty="0" smtClean="0">
                <a:solidFill>
                  <a:srgbClr val="0000FF"/>
                </a:solidFill>
              </a:rPr>
              <a:t>     95 130 </a:t>
            </a:r>
            <a:r>
              <a:rPr lang="ru-RU" sz="1800" b="1" dirty="0" smtClean="0"/>
              <a:t>тыс. руб. </a:t>
            </a:r>
          </a:p>
          <a:p>
            <a:pPr algn="ctr"/>
            <a:endParaRPr lang="ru-RU" sz="1800" dirty="0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23528" y="3901480"/>
            <a:ext cx="3205020" cy="2515195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sz="1800" b="1" dirty="0" smtClean="0">
                <a:solidFill>
                  <a:srgbClr val="0000FF"/>
                </a:solidFill>
              </a:rPr>
              <a:t>335 621 </a:t>
            </a:r>
            <a:r>
              <a:rPr lang="ru-RU" sz="1800" b="1" dirty="0" smtClean="0"/>
              <a:t>тыс. руб.</a:t>
            </a:r>
            <a:r>
              <a:rPr lang="ru-RU" sz="1800" dirty="0" smtClean="0"/>
              <a:t>, </a:t>
            </a:r>
          </a:p>
          <a:p>
            <a:pPr marL="0" indent="0">
              <a:buFont typeface="Wingdings 2"/>
              <a:buNone/>
            </a:pPr>
            <a:r>
              <a:rPr lang="ru-RU" sz="1800" dirty="0" smtClean="0"/>
              <a:t>из них: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за счет целевых средств - </a:t>
            </a:r>
          </a:p>
          <a:p>
            <a:pPr>
              <a:buFont typeface="Wingdings 2"/>
              <a:buNone/>
            </a:pPr>
            <a:r>
              <a:rPr lang="ru-RU" sz="1800" b="1" dirty="0" smtClean="0"/>
              <a:t>      </a:t>
            </a:r>
            <a:r>
              <a:rPr lang="ru-RU" sz="1800" b="1" dirty="0" smtClean="0">
                <a:solidFill>
                  <a:srgbClr val="0000FF"/>
                </a:solidFill>
              </a:rPr>
              <a:t>238 430 </a:t>
            </a:r>
            <a:r>
              <a:rPr lang="ru-RU" sz="1800" b="1" dirty="0" smtClean="0"/>
              <a:t>тыс. руб.</a:t>
            </a:r>
            <a:endParaRPr lang="ru-RU" sz="1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за счет собственных средств - </a:t>
            </a:r>
          </a:p>
          <a:p>
            <a:pPr>
              <a:buFont typeface="Wingdings 2"/>
              <a:buNone/>
            </a:pPr>
            <a:r>
              <a:rPr lang="ru-RU" sz="1800" b="1" dirty="0" smtClean="0">
                <a:solidFill>
                  <a:srgbClr val="0000FF"/>
                </a:solidFill>
              </a:rPr>
              <a:t>     97 191 </a:t>
            </a:r>
            <a:r>
              <a:rPr lang="ru-RU" sz="1800" b="1" dirty="0" smtClean="0"/>
              <a:t>тыс. руб. </a:t>
            </a:r>
          </a:p>
          <a:p>
            <a:pPr algn="ctr"/>
            <a:endParaRPr lang="ru-RU" sz="1800" dirty="0"/>
          </a:p>
        </p:txBody>
      </p:sp>
      <p:sp>
        <p:nvSpPr>
          <p:cNvPr id="10" name="TextBox 1"/>
          <p:cNvSpPr txBox="1"/>
          <p:nvPr/>
        </p:nvSpPr>
        <p:spPr>
          <a:xfrm>
            <a:off x="1115616" y="744200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2018 год</a:t>
            </a:r>
            <a:endParaRPr lang="ru-RU" sz="1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1034140" y="3471218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2019 год</a:t>
            </a:r>
            <a:endParaRPr lang="ru-RU" sz="1800" b="1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317239191"/>
              </p:ext>
            </p:extLst>
          </p:nvPr>
        </p:nvGraphicFramePr>
        <p:xfrm>
          <a:off x="3681538" y="3344348"/>
          <a:ext cx="5140932" cy="3489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4170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10645-F89B-4178-AB6D-39117E836B37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18864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ФАКТИЧЕСКАЯ ПОТРЕБНОСТЬ БЮДЖЕТА НА 2017 ГОД</a:t>
            </a:r>
            <a:endParaRPr lang="ru-RU" sz="24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0" name="Содержимое 2"/>
          <p:cNvSpPr>
            <a:spLocks noGrp="1"/>
          </p:cNvSpPr>
          <p:nvPr>
            <p:ph sz="half" idx="1"/>
          </p:nvPr>
        </p:nvSpPr>
        <p:spPr>
          <a:xfrm>
            <a:off x="72695" y="4941168"/>
            <a:ext cx="9071454" cy="464137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/>
              <a:t>На исполнение собственных полномочий:</a:t>
            </a:r>
          </a:p>
          <a:p>
            <a:pPr marL="0" indent="0" algn="ctr">
              <a:buNone/>
            </a:pPr>
            <a:r>
              <a:rPr lang="ru-RU" sz="2000" b="1" dirty="0" smtClean="0"/>
              <a:t>Потребность - </a:t>
            </a:r>
            <a:r>
              <a:rPr lang="ru-RU" sz="2000" b="1" dirty="0" smtClean="0">
                <a:solidFill>
                  <a:srgbClr val="0000FF"/>
                </a:solidFill>
              </a:rPr>
              <a:t>138 855 тыс. рублей</a:t>
            </a:r>
          </a:p>
          <a:p>
            <a:pPr marL="0" indent="0" algn="ctr">
              <a:buNone/>
            </a:pPr>
            <a:r>
              <a:rPr lang="ru-RU" sz="2000" b="1" dirty="0" smtClean="0"/>
              <a:t>Планируется – </a:t>
            </a:r>
            <a:r>
              <a:rPr lang="ru-RU" sz="2000" b="1" dirty="0" smtClean="0">
                <a:solidFill>
                  <a:srgbClr val="0000FF"/>
                </a:solidFill>
              </a:rPr>
              <a:t>106 312 тыс. рублей</a:t>
            </a:r>
          </a:p>
          <a:p>
            <a:pPr marL="0" indent="0" algn="ctr">
              <a:buNone/>
            </a:pPr>
            <a:r>
              <a:rPr lang="ru-RU" sz="2000" b="1" dirty="0" smtClean="0"/>
              <a:t>Дефицит – </a:t>
            </a:r>
            <a:r>
              <a:rPr lang="ru-RU" sz="2000" b="1" dirty="0" smtClean="0">
                <a:solidFill>
                  <a:srgbClr val="FF0000"/>
                </a:solidFill>
              </a:rPr>
              <a:t>32 543 тыс. рублей</a:t>
            </a:r>
            <a:endParaRPr lang="ru-RU" sz="2000" b="1" dirty="0" smtClean="0"/>
          </a:p>
          <a:p>
            <a:pPr marL="0" indent="0" algn="ctr">
              <a:buNone/>
            </a:pPr>
            <a:r>
              <a:rPr lang="ru-RU" sz="2000" b="1" dirty="0" smtClean="0"/>
              <a:t> </a:t>
            </a:r>
          </a:p>
          <a:p>
            <a:pPr algn="ctr"/>
            <a:endParaRPr lang="ru-RU" sz="2000" dirty="0"/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xmlns="" val="3707665843"/>
              </p:ext>
            </p:extLst>
          </p:nvPr>
        </p:nvGraphicFramePr>
        <p:xfrm>
          <a:off x="539552" y="764704"/>
          <a:ext cx="799288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49962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71551512"/>
              </p:ext>
            </p:extLst>
          </p:nvPr>
        </p:nvGraphicFramePr>
        <p:xfrm>
          <a:off x="683568" y="2811486"/>
          <a:ext cx="8262140" cy="3942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1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745" y="942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РАСПРЕДЕЛЕНИЕ РАСХОДОВ НА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36265" y="548680"/>
            <a:ext cx="86409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Объем </a:t>
            </a:r>
            <a:r>
              <a:rPr lang="ru-RU" b="1" dirty="0"/>
              <a:t>программных расходов составит </a:t>
            </a:r>
            <a:r>
              <a:rPr lang="ru-RU" b="1" dirty="0" smtClean="0">
                <a:solidFill>
                  <a:srgbClr val="C00000"/>
                </a:solidFill>
              </a:rPr>
              <a:t>333 852 </a:t>
            </a:r>
            <a:r>
              <a:rPr lang="ru-RU" b="1" dirty="0" smtClean="0"/>
              <a:t>тыс</a:t>
            </a:r>
            <a:r>
              <a:rPr lang="ru-RU" b="1" dirty="0"/>
              <a:t>. </a:t>
            </a:r>
            <a:r>
              <a:rPr lang="ru-RU" b="1" dirty="0" smtClean="0"/>
              <a:t>рублей:</a:t>
            </a:r>
          </a:p>
          <a:p>
            <a:pPr algn="ctr"/>
            <a:r>
              <a:rPr lang="ru-RU" sz="1600" b="1" dirty="0">
                <a:solidFill>
                  <a:srgbClr val="0000FF"/>
                </a:solidFill>
              </a:rPr>
              <a:t>13 муниципальных программ в сфере образования, здравоохранения, социальной политики, культуры, спорта, экономики и другие</a:t>
            </a:r>
          </a:p>
          <a:p>
            <a:pPr algn="ctr"/>
            <a:r>
              <a:rPr lang="ru-RU" b="1" dirty="0"/>
              <a:t>Объем </a:t>
            </a:r>
            <a:r>
              <a:rPr lang="ru-RU" b="1" dirty="0" smtClean="0"/>
              <a:t>непрограммных </a:t>
            </a:r>
            <a:r>
              <a:rPr lang="ru-RU" b="1" dirty="0"/>
              <a:t>расходов составит </a:t>
            </a:r>
            <a:r>
              <a:rPr lang="ru-RU" b="1" dirty="0" smtClean="0">
                <a:solidFill>
                  <a:srgbClr val="C00000"/>
                </a:solidFill>
              </a:rPr>
              <a:t>30 532 </a:t>
            </a:r>
            <a:r>
              <a:rPr lang="ru-RU" b="1" dirty="0"/>
              <a:t>тыс. </a:t>
            </a:r>
            <a:r>
              <a:rPr lang="ru-RU" b="1" dirty="0" smtClean="0"/>
              <a:t>рублей:</a:t>
            </a:r>
          </a:p>
          <a:p>
            <a:pPr algn="ctr"/>
            <a:r>
              <a:rPr lang="ru-RU" sz="1600" b="1" dirty="0">
                <a:solidFill>
                  <a:srgbClr val="0000FF"/>
                </a:solidFill>
              </a:rPr>
              <a:t>О</a:t>
            </a:r>
            <a:r>
              <a:rPr lang="ru-RU" sz="1600" b="1" dirty="0" smtClean="0">
                <a:solidFill>
                  <a:srgbClr val="0000FF"/>
                </a:solidFill>
              </a:rPr>
              <a:t>беспечение </a:t>
            </a:r>
            <a:r>
              <a:rPr lang="ru-RU" sz="1600" b="1" dirty="0">
                <a:solidFill>
                  <a:srgbClr val="0000FF"/>
                </a:solidFill>
              </a:rPr>
              <a:t>деятельности </a:t>
            </a:r>
            <a:r>
              <a:rPr lang="ru-RU" sz="1600" b="1" dirty="0" smtClean="0">
                <a:solidFill>
                  <a:srgbClr val="0000FF"/>
                </a:solidFill>
              </a:rPr>
              <a:t>ОМС, резервный фонд, муниципальные пенсии</a:t>
            </a:r>
            <a:r>
              <a:rPr lang="ru-RU" sz="1600" b="1" dirty="0">
                <a:solidFill>
                  <a:srgbClr val="0000FF"/>
                </a:solidFill>
              </a:rPr>
              <a:t>, </a:t>
            </a:r>
            <a:r>
              <a:rPr lang="ru-RU" sz="1600" b="1" dirty="0" smtClean="0">
                <a:solidFill>
                  <a:srgbClr val="0000FF"/>
                </a:solidFill>
              </a:rPr>
              <a:t>выплаты </a:t>
            </a:r>
            <a:r>
              <a:rPr lang="ru-RU" sz="1600" b="1" dirty="0">
                <a:solidFill>
                  <a:srgbClr val="0000FF"/>
                </a:solidFill>
              </a:rPr>
              <a:t>гражданам удостоенным почетного звания «Почетный гражданин ЗРМО», премирование физических лиц за достижения в области культуры, искусства, образования, науки, в иных областях, </a:t>
            </a:r>
            <a:r>
              <a:rPr lang="ru-RU" sz="1600" b="1" dirty="0" smtClean="0">
                <a:solidFill>
                  <a:srgbClr val="0000FF"/>
                </a:solidFill>
              </a:rPr>
              <a:t>исполнение </a:t>
            </a:r>
            <a:r>
              <a:rPr lang="ru-RU" sz="1600" b="1" dirty="0">
                <a:solidFill>
                  <a:srgbClr val="0000FF"/>
                </a:solidFill>
              </a:rPr>
              <a:t>государственных полномочий</a:t>
            </a:r>
          </a:p>
        </p:txBody>
      </p:sp>
    </p:spTree>
    <p:extLst>
      <p:ext uri="{BB962C8B-B14F-4D97-AF65-F5344CB8AC3E}">
        <p14:creationId xmlns:p14="http://schemas.microsoft.com/office/powerpoint/2010/main" xmlns="" val="204115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39855104"/>
              </p:ext>
            </p:extLst>
          </p:nvPr>
        </p:nvGraphicFramePr>
        <p:xfrm>
          <a:off x="251520" y="474968"/>
          <a:ext cx="8508752" cy="6200490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4896544"/>
                <a:gridCol w="936104"/>
                <a:gridCol w="947913"/>
                <a:gridCol w="864096"/>
                <a:gridCol w="864095"/>
              </a:tblGrid>
              <a:tr h="6200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2018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2019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737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323 972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333 852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315 </a:t>
                      </a:r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561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304 </a:t>
                      </a:r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406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1813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МП «Развитие образования»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265 </a:t>
                      </a:r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564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271 </a:t>
                      </a:r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805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264 </a:t>
                      </a:r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252 </a:t>
                      </a:r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673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79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МП «Развитие культуры в Зиминском районе»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9 </a:t>
                      </a:r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395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6 </a:t>
                      </a:r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670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6 </a:t>
                      </a:r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670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6 </a:t>
                      </a:r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670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МП «Оказание содействия по сохранению и улучшению здоровья населения  Зиминского района»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МП «Развитие физической культуры, спорта и молодежной политики в Зиминском  районе»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5283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МП «Инвентаризация и оформление права собственности на муниципальное имущество Зиминского районного муниципального образования»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695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695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695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476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МП «Развитие инженерной инфраструктуры и дорожного хозяйства на территории Зиминского района»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13 </a:t>
                      </a:r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831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3 </a:t>
                      </a:r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089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2 </a:t>
                      </a:r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970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3 </a:t>
                      </a:r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312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272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МП «Охрана труда»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МП «Организация мероприятий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межпоселенческого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характера по охране окружающей среды»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МП «Безопасность в Зиминском районном муниципальном образовании»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1 </a:t>
                      </a:r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421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906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906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906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МП «Профилактика правонарушений в Зиминском районе»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МП «Экономическое развитие»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МП «Управление муниципальными финансами Зиминского районного муниципального образования»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33 000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49 </a:t>
                      </a:r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705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39 </a:t>
                      </a:r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443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39 </a:t>
                      </a:r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386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МП «Доступная среда для инвалидов и маломобильных групп населения Зиминского района»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4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МУНИЦИПАЛЬНЫЕ ПРОГРАММЫ НА 2017-2019 ГОДЫ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476672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095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93948337"/>
              </p:ext>
            </p:extLst>
          </p:nvPr>
        </p:nvGraphicFramePr>
        <p:xfrm>
          <a:off x="323528" y="980728"/>
          <a:ext cx="8508752" cy="5103156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4896544"/>
                <a:gridCol w="936104"/>
                <a:gridCol w="947913"/>
                <a:gridCol w="864096"/>
                <a:gridCol w="864095"/>
              </a:tblGrid>
              <a:tr h="6200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2018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2019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737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39 243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30 532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27 043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26 618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1813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Обеспечение деятельности органов местного самоуправления муниципального образования Зиминского района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28 158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21 860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18 621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18 459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79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Резервные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фонды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Муниципальные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пенсии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3 525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3 723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3 723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3 723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Выплаты почетным гражданам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5283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Премирование физических лиц за достижения в области культуры, искусства, образования, науки, в иных областях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476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Осуществление государственных полномочий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6 475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4 773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4 523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4 260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272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Проведение Всероссийской сельскохозяйственной переписи в 2016 году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730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Расходы на реализацию социально-направленных мероприятий за счет безвозмездных поступлений от физических и юридических лиц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Государственная поддержка лучших работников муниципальных учреждений культуры, находящихся на территориях сельских поселений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182" y="260648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НЕПРОГРАММНЫЕ РАСХОДЫ НА 2017-2019 ГОДЫ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52320" y="660758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367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34" y="571480"/>
            <a:ext cx="8186766" cy="5857916"/>
          </a:xfrm>
        </p:spPr>
        <p:txBody>
          <a:bodyPr>
            <a:noAutofit/>
          </a:bodyPr>
          <a:lstStyle/>
          <a:p>
            <a:pPr algn="just">
              <a:buBlip>
                <a:blip r:embed="rId3"/>
              </a:buBlip>
            </a:pPr>
            <a:r>
              <a:rPr lang="ru-RU" sz="2000" b="1" dirty="0" smtClean="0"/>
              <a:t>Бюджетный кодекс Российской Федерации</a:t>
            </a:r>
          </a:p>
          <a:p>
            <a:pPr algn="just">
              <a:buBlip>
                <a:blip r:embed="rId3"/>
              </a:buBlip>
            </a:pPr>
            <a:r>
              <a:rPr lang="ru-RU" sz="2000" b="1" dirty="0" smtClean="0"/>
              <a:t>Федеральный закон от 06.10.2003 г. № 131-ФЗ «Об общих принципах организации местного самоуправления в Российской Федерации»</a:t>
            </a:r>
          </a:p>
          <a:p>
            <a:pPr algn="just">
              <a:buBlip>
                <a:blip r:embed="rId3"/>
              </a:buBlip>
            </a:pPr>
            <a:r>
              <a:rPr lang="ru-RU" sz="2000" b="1" dirty="0" smtClean="0"/>
              <a:t>Приказ Министерства финансов Российской Федерации от 01.07.2013 г. № 65н «Об утверждении Указаний о порядке применения бюджетной классификации РФ»</a:t>
            </a:r>
          </a:p>
          <a:p>
            <a:pPr algn="just">
              <a:buBlip>
                <a:blip r:embed="rId3"/>
              </a:buBlip>
            </a:pPr>
            <a:r>
              <a:rPr lang="ru-RU" sz="2000" b="1" dirty="0" smtClean="0"/>
              <a:t>Закон Иркутской области от 22.10.2013 г. № 74-ОЗ «О межбюджетных трансфертах и нормативах отчислений в местные бюджеты»</a:t>
            </a:r>
          </a:p>
          <a:p>
            <a:pPr algn="just">
              <a:buBlip>
                <a:blip r:embed="rId3"/>
              </a:buBlip>
            </a:pPr>
            <a:r>
              <a:rPr lang="ru-RU" sz="2000" b="1" dirty="0" smtClean="0"/>
              <a:t>Устав Зиминского районного муниципального образования</a:t>
            </a:r>
          </a:p>
          <a:p>
            <a:pPr algn="just">
              <a:buBlip>
                <a:blip r:embed="rId3"/>
              </a:buBlip>
            </a:pPr>
            <a:r>
              <a:rPr lang="ru-RU" sz="2000" b="1" dirty="0" smtClean="0"/>
              <a:t>Положение о бюджетном процессе в Зиминском районном муниципальном образовании</a:t>
            </a:r>
          </a:p>
          <a:p>
            <a:pPr algn="just">
              <a:buBlip>
                <a:blip r:embed="rId3"/>
              </a:buBlip>
            </a:pPr>
            <a:r>
              <a:rPr lang="ru-RU" sz="2000" b="1" dirty="0" smtClean="0"/>
              <a:t>Решение </a:t>
            </a:r>
            <a:r>
              <a:rPr lang="ru-RU" sz="2000" b="1" dirty="0"/>
              <a:t>Думы Зиминского муниципального района от </a:t>
            </a:r>
            <a:r>
              <a:rPr lang="ru-RU" sz="2000" b="1" dirty="0" smtClean="0"/>
              <a:t>21.09.2016 </a:t>
            </a:r>
            <a:r>
              <a:rPr lang="ru-RU" sz="2000" b="1" dirty="0"/>
              <a:t>г. № </a:t>
            </a:r>
            <a:r>
              <a:rPr lang="ru-RU" sz="2000" b="1" dirty="0" smtClean="0"/>
              <a:t>177 </a:t>
            </a:r>
            <a:r>
              <a:rPr lang="ru-RU" sz="2000" b="1" dirty="0"/>
              <a:t>«Об особенностях составления и утверждения проекта бюджета Зиминского районного муниципального образования на </a:t>
            </a:r>
            <a:r>
              <a:rPr lang="ru-RU" sz="2000" b="1" dirty="0" smtClean="0"/>
              <a:t>2017 год и плановый период 2018 и 2019 годов»</a:t>
            </a:r>
            <a:endParaRPr lang="ru-RU" sz="2000" b="1" dirty="0"/>
          </a:p>
          <a:p>
            <a:pPr>
              <a:buBlip>
                <a:blip r:embed="rId3"/>
              </a:buBlip>
            </a:pPr>
            <a:endParaRPr lang="ru-RU" sz="2000" b="1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Зиминский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НОРМАТИВНО-ПРАВОВАЯ БАЗА</a:t>
            </a:r>
            <a:endParaRPr lang="ru-RU" sz="22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715272" y="857232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857232"/>
          <a:ext cx="4932040" cy="5452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481416872"/>
              </p:ext>
            </p:extLst>
          </p:nvPr>
        </p:nvGraphicFramePr>
        <p:xfrm>
          <a:off x="179512" y="496142"/>
          <a:ext cx="8813199" cy="6029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РАСПРЕДЕЛЕНИЕ РАСХОДОВ ПО ФУНКЦИОНАЛЬНОЙ СТРУКТУРЕ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НА 2017 ГОД</a:t>
            </a:r>
          </a:p>
          <a:p>
            <a:pPr algn="ctr"/>
            <a:endParaRPr lang="ru-RU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63322518"/>
              </p:ext>
            </p:extLst>
          </p:nvPr>
        </p:nvGraphicFramePr>
        <p:xfrm>
          <a:off x="251519" y="751639"/>
          <a:ext cx="8580761" cy="6106361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4937983"/>
                <a:gridCol w="944026"/>
                <a:gridCol w="955935"/>
                <a:gridCol w="871409"/>
                <a:gridCol w="871408"/>
              </a:tblGrid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2018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2019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737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363 215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364 384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344 851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335 621</a:t>
                      </a:r>
                    </a:p>
                  </a:txBody>
                  <a:tcPr marL="36000" marR="36000" marT="36000" marB="0" anchor="ctr"/>
                </a:tc>
              </a:tr>
              <a:tr h="1813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ОБЩЕГОСУДАРСТВЕННЫЕ ВОПРОСЫ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45 088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33 344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28 651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28 584</a:t>
                      </a:r>
                    </a:p>
                  </a:txBody>
                  <a:tcPr marL="36000" marR="36000" marT="36000" marB="0" anchor="ctr"/>
                </a:tc>
              </a:tr>
              <a:tr h="279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НАЦИОНАЛЬНАЯ ОБОРОНА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268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268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268</a:t>
                      </a:r>
                    </a:p>
                  </a:txBody>
                  <a:tcPr marL="36000" marR="36000" marT="3600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1 421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906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906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906</a:t>
                      </a:r>
                    </a:p>
                  </a:txBody>
                  <a:tcPr marL="36000" marR="36000" marT="3600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НАЦИОНАЛЬНАЯ ЭКОНОМИКА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3 849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3 160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3 092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3 398</a:t>
                      </a:r>
                    </a:p>
                  </a:txBody>
                  <a:tcPr marL="36000" marR="36000" marT="36000" marB="0" anchor="ctr"/>
                </a:tc>
              </a:tr>
              <a:tr h="2514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10 476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576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500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500</a:t>
                      </a:r>
                    </a:p>
                  </a:txBody>
                  <a:tcPr marL="36000" marR="36000" marT="36000" marB="0" anchor="ctr"/>
                </a:tc>
              </a:tr>
              <a:tr h="3476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ОХРАНА ОКРУЖАЮЩЕЙ СРЕДЫ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</a:p>
                  </a:txBody>
                  <a:tcPr marL="36000" marR="36000" marT="36000" marB="0" anchor="ctr"/>
                </a:tc>
              </a:tr>
              <a:tr h="3272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276 043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276 831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268 724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257 272</a:t>
                      </a:r>
                    </a:p>
                  </a:txBody>
                  <a:tcPr marL="36000" marR="36000" marT="3600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КУЛЬТУРА, КИНЕМАТОГРАФИЯ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8 066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5 612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5 609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5 609</a:t>
                      </a:r>
                    </a:p>
                  </a:txBody>
                  <a:tcPr marL="36000" marR="36000" marT="3600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ЗДРАВООХРАНЕНИЕ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</a:p>
                  </a:txBody>
                  <a:tcPr marL="36000" marR="36000" marT="3600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СОЦИАЛЬНАЯ ПОЛИТИКА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10 522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9 281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9 010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8 738</a:t>
                      </a:r>
                    </a:p>
                  </a:txBody>
                  <a:tcPr marL="36000" marR="36000" marT="3600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ФИЗИЧЕСКАЯ КУЛЬТУРА И СПОРТ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</a:p>
                  </a:txBody>
                  <a:tcPr marL="36000" marR="36000" marT="3600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СРЕДСТВА МАССОВОЙ ИНФОРМАЦИИ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1 438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1 077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1 062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1 062</a:t>
                      </a:r>
                    </a:p>
                  </a:txBody>
                  <a:tcPr marL="36000" marR="36000" marT="3600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258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287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3600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5 699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32 570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24 482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24 392</a:t>
                      </a:r>
                    </a:p>
                  </a:txBody>
                  <a:tcPr marL="36000" marR="36000" marT="3600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УСЛОВНО УТВЕРЖДЕННЫЕ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2 247</a:t>
                      </a:r>
                    </a:p>
                  </a:txBody>
                  <a:tcPr marL="36000" marR="36000" marT="3600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4 597</a:t>
                      </a:r>
                    </a:p>
                  </a:txBody>
                  <a:tcPr marL="36000" marR="36000" marT="3600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РАСПРЕДЕЛЕНИЕ РАСХОДОВ ПО ФУНКЦИОНАЛЬНОЙ СТРУКТУРЕ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НА 2017-2019 ГОДЫ</a:t>
            </a:r>
          </a:p>
          <a:p>
            <a:pPr algn="ctr"/>
            <a:endParaRPr lang="ru-RU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80312" y="276999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086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22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1362103071"/>
              </p:ext>
            </p:extLst>
          </p:nvPr>
        </p:nvGraphicFramePr>
        <p:xfrm>
          <a:off x="0" y="1031825"/>
          <a:ext cx="9144000" cy="5384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8862" y="116632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РАСПРЕДЕЛЕНИЕ РАСХОДОВ ПО ЭКОНОМИЧЕСКОЙ СТРУКТУРЕ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НА 2017 ГОД</a:t>
            </a:r>
          </a:p>
          <a:p>
            <a:pPr algn="ctr"/>
            <a:endParaRPr lang="ru-RU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0" y="21429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МУНИЦИПАЛЬНЫЙ ДОРОЖНЫЙ ФОНД </a:t>
            </a: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714348" y="3019267"/>
            <a:ext cx="7715304" cy="1921901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92D05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 algn="ctr"/>
            <a:r>
              <a:rPr lang="ru-RU" sz="2400" b="1" dirty="0" smtClean="0"/>
              <a:t>на осуществление полномочий в области использования автомобильных дорог и осуществление дорожной деятельности в отношении автомобильных дорог общего пользования местного значения муниципального района</a:t>
            </a:r>
          </a:p>
        </p:txBody>
      </p:sp>
      <p:sp>
        <p:nvSpPr>
          <p:cNvPr id="17" name="AutoShape 13"/>
          <p:cNvSpPr>
            <a:spLocks noChangeArrowheads="1"/>
          </p:cNvSpPr>
          <p:nvPr/>
        </p:nvSpPr>
        <p:spPr bwMode="auto">
          <a:xfrm>
            <a:off x="1750199" y="991828"/>
            <a:ext cx="5643602" cy="2016224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solidFill>
            <a:srgbClr val="FFFF99"/>
          </a:solidFill>
          <a:ln w="190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0" algn="ctr"/>
            <a:r>
              <a:rPr lang="ru-RU" sz="2400" b="1" dirty="0" smtClean="0">
                <a:solidFill>
                  <a:srgbClr val="0000FF"/>
                </a:solidFill>
              </a:rPr>
              <a:t>2017 год – 2 763 тыс. рублей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2018 </a:t>
            </a:r>
            <a:r>
              <a:rPr lang="ru-RU" sz="2400" b="1" dirty="0">
                <a:solidFill>
                  <a:srgbClr val="0000FF"/>
                </a:solidFill>
              </a:rPr>
              <a:t>год – 2 </a:t>
            </a:r>
            <a:r>
              <a:rPr lang="ru-RU" sz="2400" b="1" dirty="0" smtClean="0">
                <a:solidFill>
                  <a:srgbClr val="0000FF"/>
                </a:solidFill>
              </a:rPr>
              <a:t>720 </a:t>
            </a:r>
            <a:r>
              <a:rPr lang="ru-RU" sz="2400" b="1" dirty="0">
                <a:solidFill>
                  <a:srgbClr val="0000FF"/>
                </a:solidFill>
              </a:rPr>
              <a:t>тыс. рублей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2019 </a:t>
            </a:r>
            <a:r>
              <a:rPr lang="ru-RU" sz="2400" b="1" dirty="0">
                <a:solidFill>
                  <a:srgbClr val="0000FF"/>
                </a:solidFill>
              </a:rPr>
              <a:t>год – </a:t>
            </a:r>
            <a:r>
              <a:rPr lang="ru-RU" sz="2400" b="1" dirty="0" smtClean="0">
                <a:solidFill>
                  <a:srgbClr val="0000FF"/>
                </a:solidFill>
              </a:rPr>
              <a:t>3 062 </a:t>
            </a:r>
            <a:r>
              <a:rPr lang="ru-RU" sz="2400" b="1" dirty="0">
                <a:solidFill>
                  <a:srgbClr val="0000FF"/>
                </a:solidFill>
              </a:rPr>
              <a:t>тыс. </a:t>
            </a:r>
            <a:r>
              <a:rPr lang="ru-RU" sz="2400" b="1" dirty="0" smtClean="0">
                <a:solidFill>
                  <a:srgbClr val="0000FF"/>
                </a:solidFill>
              </a:rPr>
              <a:t>рублей</a:t>
            </a:r>
          </a:p>
          <a:p>
            <a:pPr lvl="0" algn="ctr"/>
            <a:endParaRPr lang="ru-RU" b="1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0" y="21429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МЕЖБЮДЖЕТНЫЕ ТРАНСФЕРТЫ БЮДЖЕТАМ ПОСЕЛЕНИЙ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70400433"/>
              </p:ext>
            </p:extLst>
          </p:nvPr>
        </p:nvGraphicFramePr>
        <p:xfrm>
          <a:off x="539552" y="1052736"/>
          <a:ext cx="8352928" cy="432816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174512"/>
                <a:gridCol w="1434000"/>
                <a:gridCol w="1224136"/>
                <a:gridCol w="1296144"/>
                <a:gridCol w="1224136"/>
              </a:tblGrid>
              <a:tr h="140356"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2016 год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2017 год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2018 год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2019 год</a:t>
                      </a:r>
                      <a:endParaRPr lang="ru-RU" sz="2000" dirty="0"/>
                    </a:p>
                  </a:txBody>
                  <a:tcPr/>
                </a:tc>
              </a:tr>
              <a:tr h="219684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ВСЕГО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C00000"/>
                          </a:solidFill>
                        </a:rPr>
                        <a:t>5 699</a:t>
                      </a:r>
                      <a:endParaRPr lang="ru-RU" sz="20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32 570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24 482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24 392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285972">
                <a:tc>
                  <a:txBody>
                    <a:bodyPr/>
                    <a:lstStyle/>
                    <a:p>
                      <a:pPr lvl="0" algn="ctr"/>
                      <a:r>
                        <a:rPr lang="ru-RU" sz="2000" b="1" dirty="0" smtClean="0"/>
                        <a:t>Районный фонд финансовой поддержки поселений</a:t>
                      </a:r>
                    </a:p>
                    <a:p>
                      <a:pPr lvl="0" algn="ctr"/>
                      <a:r>
                        <a:rPr lang="ru-RU" sz="2000" dirty="0" smtClean="0"/>
                        <a:t>(выравнивание бюджетной обеспеченности)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2 866</a:t>
                      </a:r>
                      <a:endParaRPr lang="ru-RU" sz="20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28 717</a:t>
                      </a:r>
                      <a:endParaRPr lang="ru-RU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20 757</a:t>
                      </a:r>
                      <a:endParaRPr lang="ru-RU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20 582</a:t>
                      </a:r>
                      <a:endParaRPr lang="ru-RU" sz="2000" dirty="0"/>
                    </a:p>
                  </a:txBody>
                  <a:tcPr anchor="ctr"/>
                </a:tc>
              </a:tr>
              <a:tr h="280252">
                <a:tc>
                  <a:txBody>
                    <a:bodyPr/>
                    <a:lstStyle/>
                    <a:p>
                      <a:pPr lvl="0" algn="ctr"/>
                      <a:r>
                        <a:rPr lang="ru-RU" sz="2000" b="1" dirty="0" smtClean="0"/>
                        <a:t>Иные межбюджетные трансферты</a:t>
                      </a:r>
                    </a:p>
                    <a:p>
                      <a:pPr lvl="0" algn="ctr"/>
                      <a:r>
                        <a:rPr lang="ru-RU" sz="2000" dirty="0" smtClean="0"/>
                        <a:t>(поддержка мер по обеспечению сбалансированности местных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2 833</a:t>
                      </a:r>
                      <a:endParaRPr lang="ru-RU" sz="20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3 853</a:t>
                      </a:r>
                      <a:endParaRPr lang="ru-RU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3 725</a:t>
                      </a:r>
                      <a:endParaRPr lang="ru-RU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3 810</a:t>
                      </a:r>
                      <a:endParaRPr lang="ru-RU" sz="20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442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-108520" y="150273"/>
            <a:ext cx="9001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МУНИЦИПАЛЬНЫЙ ДОЛГ</a:t>
            </a:r>
          </a:p>
          <a:p>
            <a:pPr algn="ctr"/>
            <a:endParaRPr lang="ru-RU" sz="28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" name="Выноска со стрелкой вверх 1"/>
          <p:cNvSpPr/>
          <p:nvPr/>
        </p:nvSpPr>
        <p:spPr>
          <a:xfrm>
            <a:off x="1005230" y="980728"/>
            <a:ext cx="7133540" cy="1152128"/>
          </a:xfrm>
          <a:prstGeom prst="upArrowCallou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Муниципальный долг на </a:t>
            </a:r>
            <a:r>
              <a:rPr lang="ru-RU" sz="2000" b="1" dirty="0" smtClean="0">
                <a:solidFill>
                  <a:srgbClr val="0000FF"/>
                </a:solidFill>
              </a:rPr>
              <a:t>01.01.2017 </a:t>
            </a:r>
            <a:r>
              <a:rPr lang="ru-RU" sz="2000" b="1" dirty="0" smtClean="0">
                <a:solidFill>
                  <a:schemeClr val="tx1"/>
                </a:solidFill>
              </a:rPr>
              <a:t>г. – 13 709 тыс. рублей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Выноска со стрелкой вверх 9"/>
          <p:cNvSpPr/>
          <p:nvPr/>
        </p:nvSpPr>
        <p:spPr>
          <a:xfrm>
            <a:off x="1137183" y="2240868"/>
            <a:ext cx="7133540" cy="1152128"/>
          </a:xfrm>
          <a:prstGeom prst="upArrowCallou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Муниципальный долг на </a:t>
            </a:r>
            <a:r>
              <a:rPr lang="ru-RU" sz="2000" b="1" dirty="0" smtClean="0">
                <a:solidFill>
                  <a:srgbClr val="0000FF"/>
                </a:solidFill>
              </a:rPr>
              <a:t>01.01.2018</a:t>
            </a:r>
            <a:r>
              <a:rPr lang="ru-RU" sz="2000" b="1" dirty="0" smtClean="0">
                <a:solidFill>
                  <a:schemeClr val="tx1"/>
                </a:solidFill>
              </a:rPr>
              <a:t> г. – 13 709 тыс. рублей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1" name="Выноска со стрелкой вверх 10"/>
          <p:cNvSpPr/>
          <p:nvPr/>
        </p:nvSpPr>
        <p:spPr>
          <a:xfrm>
            <a:off x="1178197" y="3501008"/>
            <a:ext cx="7133540" cy="1152128"/>
          </a:xfrm>
          <a:prstGeom prst="upArrowCallou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Муниципальный долг на </a:t>
            </a:r>
            <a:r>
              <a:rPr lang="ru-RU" sz="2000" b="1" dirty="0" smtClean="0">
                <a:solidFill>
                  <a:srgbClr val="0000FF"/>
                </a:solidFill>
              </a:rPr>
              <a:t>01.01.2019</a:t>
            </a:r>
            <a:r>
              <a:rPr lang="ru-RU" sz="2000" b="1" dirty="0" smtClean="0">
                <a:solidFill>
                  <a:schemeClr val="tx1"/>
                </a:solidFill>
              </a:rPr>
              <a:t> г. – 13 709 тыс. рублей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26</a:t>
            </a:fld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8239254"/>
              </p:ext>
            </p:extLst>
          </p:nvPr>
        </p:nvGraphicFramePr>
        <p:xfrm>
          <a:off x="357158" y="470680"/>
          <a:ext cx="8572559" cy="5330469"/>
        </p:xfrm>
        <a:graphic>
          <a:graphicData uri="http://schemas.openxmlformats.org/drawingml/2006/table">
            <a:tbl>
              <a:tblPr/>
              <a:tblGrid>
                <a:gridCol w="1694562"/>
                <a:gridCol w="1008112"/>
                <a:gridCol w="936104"/>
                <a:gridCol w="843763"/>
                <a:gridCol w="740413"/>
                <a:gridCol w="777838"/>
                <a:gridCol w="1071570"/>
                <a:gridCol w="571504"/>
                <a:gridCol w="928693"/>
              </a:tblGrid>
              <a:tr h="171172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муниципального района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2015 </a:t>
                      </a:r>
                      <a:r>
                        <a:rPr lang="ru-RU" sz="1600" b="1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год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(принят на начало года)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2016 год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(принят на начало года)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2016 </a:t>
                      </a:r>
                      <a:r>
                        <a:rPr lang="ru-RU" sz="1600" b="1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год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(принят на текущую дату)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Изменения в течение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2016 года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Проект бюджета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2017 </a:t>
                      </a:r>
                      <a:r>
                        <a:rPr lang="ru-RU" sz="1600" b="1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Разница бюджета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2016 </a:t>
                      </a:r>
                      <a:r>
                        <a:rPr lang="ru-RU" sz="1600" b="1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год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(принятого на начало года) и проекта бюджета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2017 </a:t>
                      </a:r>
                      <a:r>
                        <a:rPr lang="ru-RU" sz="1600" b="1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28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 БЮДЖЕТА, в том числе:</a:t>
                      </a: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303 135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320 536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359 888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+12,3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39 352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364 384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+13,6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43 848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45160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42 988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51 079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55 111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+7,9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4 032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57 699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+13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6 620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3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поступления, в том числе</a:t>
                      </a: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260 147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269 456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304 777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+13,1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35 321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306 686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+13,8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37 230</a:t>
                      </a:r>
                      <a:endParaRPr lang="ru-RU" sz="16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99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</a:t>
                      </a:r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финансовая помощь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40 892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44 761</a:t>
                      </a:r>
                      <a:r>
                        <a:rPr lang="ru-RU" sz="1600" b="0" i="1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65 719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+ 46,8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20 958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49 809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+11,3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1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5 048</a:t>
                      </a:r>
                      <a:endParaRPr lang="ru-RU" sz="1600" b="0" i="1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БЮДЖЕТА</a:t>
                      </a: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303 431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320 536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363 215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+13,3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42 679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364 384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+13,6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43 848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348550" y="41488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58" y="2500306"/>
            <a:ext cx="8572560" cy="78467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21439" y="5264548"/>
            <a:ext cx="8643998" cy="5589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000232" y="357166"/>
            <a:ext cx="1995704" cy="546634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357950" y="357166"/>
            <a:ext cx="2571768" cy="546634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339752" y="2348880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СПАСИБО ЗА ВНИМАНИЕ!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19200"/>
            <a:ext cx="8507288" cy="4937760"/>
          </a:xfrm>
        </p:spPr>
        <p:txBody>
          <a:bodyPr>
            <a:normAutofit/>
          </a:bodyPr>
          <a:lstStyle/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714316" y="1346585"/>
            <a:ext cx="8072494" cy="1146311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92D05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/>
            <a:r>
              <a:rPr lang="ru-RU" sz="2400" b="1" dirty="0" smtClean="0"/>
              <a:t>Обеспечение сбалансированности районного бюджета – формирование </a:t>
            </a:r>
            <a:r>
              <a:rPr lang="ru-RU" sz="2400" b="1" dirty="0"/>
              <a:t>расходной части </a:t>
            </a:r>
            <a:r>
              <a:rPr lang="ru-RU" sz="2400" b="1" dirty="0" smtClean="0"/>
              <a:t>бюджета </a:t>
            </a:r>
            <a:r>
              <a:rPr lang="ru-RU" sz="2400" b="1" dirty="0"/>
              <a:t>исходя из реальных доходных источников</a:t>
            </a:r>
            <a:endParaRPr lang="ru-RU" sz="2400" b="1" dirty="0" smtClean="0"/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714709" y="2852250"/>
            <a:ext cx="8072494" cy="1800886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00FF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/>
            <a:r>
              <a:rPr lang="ru-RU" sz="2400" b="1" dirty="0" smtClean="0"/>
              <a:t>Оптимизация и повышение эффективности бюджетных расходов – </a:t>
            </a:r>
            <a:r>
              <a:rPr lang="ru-RU" sz="2400" b="1" dirty="0"/>
              <a:t>недопущение необоснованного увеличения расходов бюджета, </a:t>
            </a:r>
            <a:r>
              <a:rPr lang="ru-RU" sz="2400" b="1" dirty="0" smtClean="0"/>
              <a:t>достижение </a:t>
            </a:r>
            <a:r>
              <a:rPr lang="ru-RU" sz="2400" b="1" dirty="0"/>
              <a:t>наилучшего результата с использованием определенного бюджетом объема средств (результативности)</a:t>
            </a:r>
            <a:endParaRPr lang="ru-RU" sz="2400" b="1" dirty="0" smtClean="0"/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708967" y="4894950"/>
            <a:ext cx="8072494" cy="719137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00FF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/>
            <a:r>
              <a:rPr lang="ru-RU" sz="2400" b="1" dirty="0" smtClean="0"/>
              <a:t>Безусловное </a:t>
            </a:r>
            <a:r>
              <a:rPr lang="ru-RU" sz="2400" b="1" dirty="0"/>
              <a:t>исполнение </a:t>
            </a:r>
            <a:r>
              <a:rPr lang="ru-RU" sz="2400" b="1" dirty="0" smtClean="0"/>
              <a:t>принятых расходных обязательств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214675" y="1777434"/>
            <a:ext cx="500034" cy="428628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207183" y="5040204"/>
            <a:ext cx="500034" cy="428628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214675" y="2997504"/>
            <a:ext cx="500034" cy="428628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0" y="26064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ОСНОВНЫЕ ПОДХОДЫ К ФОРМИРОВАНИЮ ПРОЕКТА БЮДЖЕТА НА 2017-2019 гг.</a:t>
            </a:r>
            <a:endParaRPr lang="ru-RU" sz="22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318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00760" y="6072206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5077" y="160358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ОСНОВНЫЕ ПАРАМЕТРЫ БЮДЖЕТА</a:t>
            </a:r>
          </a:p>
          <a:p>
            <a:pPr algn="ctr"/>
            <a:r>
              <a:rPr lang="ru-RU" sz="22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МУНИЦИПАЛЬНОГО РАЙОНА</a:t>
            </a:r>
          </a:p>
          <a:p>
            <a:pPr algn="ctr"/>
            <a:r>
              <a:rPr lang="ru-RU" sz="22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НА 2017-2019 гг.</a:t>
            </a:r>
            <a:endParaRPr lang="ru-RU" sz="22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452320" y="1268354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25038403"/>
              </p:ext>
            </p:extLst>
          </p:nvPr>
        </p:nvGraphicFramePr>
        <p:xfrm>
          <a:off x="457200" y="1665764"/>
          <a:ext cx="8147248" cy="361392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898776"/>
                <a:gridCol w="1440160"/>
                <a:gridCol w="1440160"/>
                <a:gridCol w="1368152"/>
              </a:tblGrid>
              <a:tr h="535440"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2017 год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2018 год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2019 год</a:t>
                      </a:r>
                      <a:endParaRPr lang="ru-RU" sz="2000" dirty="0"/>
                    </a:p>
                  </a:txBody>
                  <a:tcPr/>
                </a:tc>
              </a:tr>
              <a:tr h="219684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ДОХОДЫ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364 384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344 851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335 621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28597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Налоговые и неналоговые</a:t>
                      </a:r>
                      <a:r>
                        <a:rPr lang="ru-RU" sz="2000" baseline="0" dirty="0" smtClean="0"/>
                        <a:t> доходы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57 698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59 058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60 882</a:t>
                      </a:r>
                      <a:endParaRPr lang="ru-RU" sz="2000" dirty="0"/>
                    </a:p>
                  </a:txBody>
                  <a:tcPr/>
                </a:tc>
              </a:tr>
              <a:tr h="28025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Безвозмездные поступления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306 686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285 793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274 739</a:t>
                      </a:r>
                      <a:endParaRPr lang="ru-RU" sz="2000" dirty="0"/>
                    </a:p>
                  </a:txBody>
                  <a:tcPr/>
                </a:tc>
              </a:tr>
              <a:tr h="27453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РАСХОДЫ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364 384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344 851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335 621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26881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 </a:t>
                      </a:r>
                      <a:r>
                        <a:rPr lang="ru-RU" sz="2000" dirty="0" err="1" smtClean="0"/>
                        <a:t>т.ч</a:t>
                      </a:r>
                      <a:r>
                        <a:rPr lang="ru-RU" sz="2000" dirty="0" smtClean="0"/>
                        <a:t>. условно утвержденные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-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2 247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4 597</a:t>
                      </a:r>
                      <a:endParaRPr lang="ru-RU" sz="2000" dirty="0"/>
                    </a:p>
                  </a:txBody>
                  <a:tcPr/>
                </a:tc>
              </a:tr>
              <a:tr h="33510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ДЕФИЦИТ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0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0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0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5354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Верхний предел муниципального долга</a:t>
                      </a:r>
                      <a:endParaRPr lang="ru-RU" sz="2000" b="0" dirty="0" smtClean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13 709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13 709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13 709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6"/>
          <p:cNvSpPr txBox="1"/>
          <p:nvPr/>
        </p:nvSpPr>
        <p:spPr>
          <a:xfrm>
            <a:off x="5004048" y="4941168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23,7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6444208" y="4941168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23,2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7806394" y="4941168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22,5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8538743"/>
              </p:ext>
            </p:extLst>
          </p:nvPr>
        </p:nvGraphicFramePr>
        <p:xfrm>
          <a:off x="311720" y="707886"/>
          <a:ext cx="8629125" cy="6010924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4521892"/>
                <a:gridCol w="906727"/>
                <a:gridCol w="984924"/>
                <a:gridCol w="2215582"/>
              </a:tblGrid>
              <a:tr h="5692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2017-2019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44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31,25%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31,25%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34,25</a:t>
                      </a:r>
                      <a:r>
                        <a:rPr lang="ru-RU" sz="1600" b="1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634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Акцизы по подакцизным товарам (продукции), производимым на территории РФ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0,036%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0,036%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0,051%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634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сельскохозяйственный налог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пошлина, сборы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880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Арендная плата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земельные участки, государственная собственность на которые не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разграничена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192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поступления от использования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313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реализации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земельных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участков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НОРМАТИВЫ ОТЧИСЛЕНИЙ НАЛОГОВЫХ И НЕНАЛОГОВЫХ ДОХОДОВ В БЮДЖЕТ МУНИЦИПАЛЬНОГО РАЙОНА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155" y="1235499"/>
            <a:ext cx="8737690" cy="10081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6593022" y="1353209"/>
            <a:ext cx="894454" cy="53462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+ 3 384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6593171" y="1897453"/>
            <a:ext cx="894454" cy="53462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+ 813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37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556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/>
          </a:p>
        </p:txBody>
      </p:sp>
      <p:sp>
        <p:nvSpPr>
          <p:cNvPr id="7" name="Дата 2"/>
          <p:cNvSpPr>
            <a:spLocks noGrp="1"/>
          </p:cNvSpPr>
          <p:nvPr>
            <p:ph type="dt" sz="half" idx="10"/>
          </p:nvPr>
        </p:nvSpPr>
        <p:spPr>
          <a:xfrm>
            <a:off x="5072066" y="6492875"/>
            <a:ext cx="2286000" cy="365125"/>
          </a:xfrm>
        </p:spPr>
        <p:txBody>
          <a:bodyPr/>
          <a:lstStyle/>
          <a:p>
            <a:fld id="{4C378FFA-0BD4-45AA-A1B1-F7511C3C856B}" type="datetime1">
              <a:rPr lang="ru-RU" smtClean="0"/>
              <a:pPr/>
              <a:t>14.12.2016</a:t>
            </a:fld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858000" y="6492875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19618000"/>
              </p:ext>
            </p:extLst>
          </p:nvPr>
        </p:nvGraphicFramePr>
        <p:xfrm>
          <a:off x="0" y="998279"/>
          <a:ext cx="9144000" cy="5650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ПОКАЗАТЕЛИ ПОСТУПЛЕНИЙ ДОХОДОВ В БЮДЖЕТ МУНИЦИПАЛЬНОГО РАЙОНА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5257713" y="948143"/>
            <a:ext cx="957353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- 31 317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15272" y="42860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21" name="TextBox 6"/>
          <p:cNvSpPr txBox="1"/>
          <p:nvPr/>
        </p:nvSpPr>
        <p:spPr>
          <a:xfrm>
            <a:off x="4331929" y="4889183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16%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1213878" y="2426486"/>
            <a:ext cx="626412" cy="41031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86%</a:t>
            </a:r>
          </a:p>
        </p:txBody>
      </p:sp>
      <p:sp>
        <p:nvSpPr>
          <p:cNvPr id="26" name="TextBox 6"/>
          <p:cNvSpPr txBox="1"/>
          <p:nvPr/>
        </p:nvSpPr>
        <p:spPr>
          <a:xfrm>
            <a:off x="4286248" y="2508389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84%</a:t>
            </a:r>
          </a:p>
        </p:txBody>
      </p:sp>
      <p:sp>
        <p:nvSpPr>
          <p:cNvPr id="29" name="TextBox 6"/>
          <p:cNvSpPr txBox="1"/>
          <p:nvPr/>
        </p:nvSpPr>
        <p:spPr>
          <a:xfrm>
            <a:off x="7461019" y="2533174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82%</a:t>
            </a:r>
          </a:p>
        </p:txBody>
      </p:sp>
      <p:sp>
        <p:nvSpPr>
          <p:cNvPr id="16" name="TextBox 6"/>
          <p:cNvSpPr txBox="1"/>
          <p:nvPr/>
        </p:nvSpPr>
        <p:spPr>
          <a:xfrm>
            <a:off x="2732981" y="2462300"/>
            <a:ext cx="812353" cy="189158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85%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5808889" y="4887537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17%</a:t>
            </a:r>
          </a:p>
        </p:txBody>
      </p:sp>
      <p:sp>
        <p:nvSpPr>
          <p:cNvPr id="19" name="TextBox 6"/>
          <p:cNvSpPr txBox="1"/>
          <p:nvPr/>
        </p:nvSpPr>
        <p:spPr>
          <a:xfrm>
            <a:off x="5896085" y="2508389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83%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7298276" y="1736575"/>
            <a:ext cx="1025043" cy="298644"/>
          </a:xfrm>
          <a:prstGeom prst="rect">
            <a:avLst/>
          </a:prstGeom>
          <a:solidFill>
            <a:srgbClr val="00B0F0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335 621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flipV="1">
            <a:off x="3444934" y="1748768"/>
            <a:ext cx="787494" cy="1493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241104" y="1773139"/>
            <a:ext cx="539972" cy="1547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6789752" y="1957847"/>
            <a:ext cx="539972" cy="1547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7" name="TextBox 6"/>
          <p:cNvSpPr txBox="1"/>
          <p:nvPr/>
        </p:nvSpPr>
        <p:spPr>
          <a:xfrm>
            <a:off x="4995572" y="2840253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-6,8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3458494" y="2454981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+0,6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1939270" y="2751295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1,2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трелка вправо 31"/>
          <p:cNvSpPr/>
          <p:nvPr/>
        </p:nvSpPr>
        <p:spPr>
          <a:xfrm>
            <a:off x="3376275" y="4937610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+ 2 809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трелка вправо 32"/>
          <p:cNvSpPr/>
          <p:nvPr/>
        </p:nvSpPr>
        <p:spPr>
          <a:xfrm>
            <a:off x="4927437" y="4800675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+ 1 360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трелка вправо 33"/>
          <p:cNvSpPr/>
          <p:nvPr/>
        </p:nvSpPr>
        <p:spPr>
          <a:xfrm>
            <a:off x="6485002" y="4628324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+ 1 824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6"/>
          <p:cNvSpPr txBox="1"/>
          <p:nvPr/>
        </p:nvSpPr>
        <p:spPr>
          <a:xfrm>
            <a:off x="1941930" y="4859086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6"/>
          <p:cNvSpPr txBox="1"/>
          <p:nvPr/>
        </p:nvSpPr>
        <p:spPr>
          <a:xfrm>
            <a:off x="3519618" y="4718566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+5,1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6"/>
          <p:cNvSpPr txBox="1"/>
          <p:nvPr/>
        </p:nvSpPr>
        <p:spPr>
          <a:xfrm>
            <a:off x="4995572" y="4628324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+2,3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6"/>
          <p:cNvSpPr txBox="1"/>
          <p:nvPr/>
        </p:nvSpPr>
        <p:spPr>
          <a:xfrm>
            <a:off x="6621242" y="4459646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+3,1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161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07950707"/>
              </p:ext>
            </p:extLst>
          </p:nvPr>
        </p:nvGraphicFramePr>
        <p:xfrm>
          <a:off x="395536" y="707886"/>
          <a:ext cx="9379368" cy="6150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1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СТРУКТУРА НАЛОГОВЫХ И НЕНАЛОГОВЫХ ДОХОДОВ БЮДЖЕТА МУНИЦИПАЛЬНОГО РАЙОНА НА 2017 ГОД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652120" y="4787807"/>
            <a:ext cx="1872208" cy="36288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38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33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3275856" y="2420888"/>
            <a:ext cx="1872208" cy="36288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8 680 тыс. руб.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3059832" y="5323620"/>
            <a:ext cx="1872208" cy="36288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2 763 тыс. руб.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339752" y="3905928"/>
            <a:ext cx="1872208" cy="36288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  158 тыс. руб.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2411760" y="3381372"/>
            <a:ext cx="1872208" cy="36288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1 141 тыс. руб.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404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58220377"/>
              </p:ext>
            </p:extLst>
          </p:nvPr>
        </p:nvGraphicFramePr>
        <p:xfrm>
          <a:off x="4054" y="1124744"/>
          <a:ext cx="5360034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1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СТРУКТУРА НАЛОГОВЫХ И НЕНАЛОГОВЫХ ДОХОДОВ БЮДЖЕТА МУНИЦИПАЛЬНОГО РАЙОНА НА 2018,2019 ГОДЫ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graphicFrame>
        <p:nvGraphicFramePr>
          <p:cNvPr id="1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02778824"/>
              </p:ext>
            </p:extLst>
          </p:nvPr>
        </p:nvGraphicFramePr>
        <p:xfrm>
          <a:off x="4355976" y="1628800"/>
          <a:ext cx="540060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"/>
          <p:cNvSpPr txBox="1"/>
          <p:nvPr/>
        </p:nvSpPr>
        <p:spPr>
          <a:xfrm>
            <a:off x="1043608" y="902472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2018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6588224" y="902472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2019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739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75903163"/>
              </p:ext>
            </p:extLst>
          </p:nvPr>
        </p:nvGraphicFramePr>
        <p:xfrm>
          <a:off x="214282" y="1285860"/>
          <a:ext cx="8786874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19" name="TextBox 6"/>
          <p:cNvSpPr txBox="1"/>
          <p:nvPr/>
        </p:nvSpPr>
        <p:spPr>
          <a:xfrm>
            <a:off x="4596621" y="2675584"/>
            <a:ext cx="987847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0,3</a:t>
            </a:r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4613571" y="2131638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2,9</a:t>
            </a:r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4071934" y="2357430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6"/>
          <p:cNvSpPr txBox="1"/>
          <p:nvPr/>
        </p:nvSpPr>
        <p:spPr>
          <a:xfrm>
            <a:off x="3759647" y="2662959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+ 34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3851920" y="2149955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363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ДИНАМИКА НАЛОГОВЫХ И НЕНАЛОГОВЫХ ДОХОДОВ БЮДЖЕТА МУНИЦИПАЛЬНОГО РАЙОНА В 2016-2019 ГОДАХ</a:t>
            </a:r>
            <a:endParaRPr lang="ru-RU" sz="2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715272" y="714356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17" name="TextBox 6"/>
          <p:cNvSpPr txBox="1"/>
          <p:nvPr/>
        </p:nvSpPr>
        <p:spPr>
          <a:xfrm>
            <a:off x="3890557" y="3081384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+ 23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685881" y="3124951"/>
            <a:ext cx="987847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0,2</a:t>
            </a:r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6372200" y="4592508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2 446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7350476" y="4592508"/>
            <a:ext cx="812353" cy="3486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5,7</a:t>
            </a:r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6"/>
          <p:cNvSpPr txBox="1"/>
          <p:nvPr/>
        </p:nvSpPr>
        <p:spPr>
          <a:xfrm>
            <a:off x="6538123" y="5097696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1 394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7555465" y="5097696"/>
            <a:ext cx="812353" cy="3486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6743112" y="5508305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1 801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7748066" y="5508305"/>
            <a:ext cx="812353" cy="3486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3,9</a:t>
            </a:r>
            <a:r>
              <a:rPr lang="en-US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7517</TotalTime>
  <Words>3445</Words>
  <Application>Microsoft Office PowerPoint</Application>
  <PresentationFormat>Экран (4:3)</PresentationFormat>
  <Paragraphs>834</Paragraphs>
  <Slides>27</Slides>
  <Notes>23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Апекс</vt:lpstr>
      <vt:lpstr> бюджет Зиминского районного муниципального образования 2017-2019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Финансовое управление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Помогаева</dc:creator>
  <cp:lastModifiedBy>Kurbatova_EV</cp:lastModifiedBy>
  <cp:revision>912</cp:revision>
  <cp:lastPrinted>2016-12-14T08:36:05Z</cp:lastPrinted>
  <dcterms:created xsi:type="dcterms:W3CDTF">2013-11-05T05:29:52Z</dcterms:created>
  <dcterms:modified xsi:type="dcterms:W3CDTF">2016-12-14T08:48:03Z</dcterms:modified>
</cp:coreProperties>
</file>